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75" r:id="rId5"/>
    <p:sldId id="377" r:id="rId6"/>
    <p:sldId id="296" r:id="rId7"/>
    <p:sldId id="367" r:id="rId8"/>
    <p:sldId id="366" r:id="rId9"/>
    <p:sldId id="384" r:id="rId10"/>
    <p:sldId id="368" r:id="rId11"/>
    <p:sldId id="369" r:id="rId12"/>
    <p:sldId id="378" r:id="rId13"/>
    <p:sldId id="379" r:id="rId14"/>
    <p:sldId id="380" r:id="rId15"/>
    <p:sldId id="381" r:id="rId16"/>
    <p:sldId id="382" r:id="rId17"/>
    <p:sldId id="383" r:id="rId18"/>
    <p:sldId id="370" r:id="rId19"/>
    <p:sldId id="371" r:id="rId20"/>
    <p:sldId id="374" r:id="rId21"/>
    <p:sldId id="375" r:id="rId22"/>
    <p:sldId id="345" r:id="rId23"/>
    <p:sldId id="278" r:id="rId24"/>
  </p:sldIdLst>
  <p:sldSz cx="9144000" cy="5143500" type="screen16x9"/>
  <p:notesSz cx="7010400" cy="9372600"/>
  <p:embeddedFontLst>
    <p:embeddedFont>
      <p:font typeface="Calibri" panose="020F0502020204030204" pitchFamily="34" charset="0"/>
      <p:regular r:id="rId26"/>
      <p:bold r:id="rId27"/>
      <p:italic r:id="rId28"/>
      <p:boldItalic r:id="rId29"/>
    </p:embeddedFont>
    <p:embeddedFont>
      <p:font typeface="voestalpine" panose="020B0500030000000000" pitchFamily="34" charset="0"/>
      <p:regular r:id="rId30"/>
      <p:bold r:id="rId31"/>
      <p:italic r:id="rId32"/>
      <p:boldItalic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
          <p15:clr>
            <a:srgbClr val="A4A3A4"/>
          </p15:clr>
        </p15:guide>
        <p15:guide id="2" orient="horz" pos="1440">
          <p15:clr>
            <a:srgbClr val="A4A3A4"/>
          </p15:clr>
        </p15:guide>
        <p15:guide id="3" orient="horz" pos="2732">
          <p15:clr>
            <a:srgbClr val="A4A3A4"/>
          </p15:clr>
        </p15:guide>
        <p15:guide id="4" orient="horz" pos="3076">
          <p15:clr>
            <a:srgbClr val="A4A3A4"/>
          </p15:clr>
        </p15:guide>
        <p15:guide id="5" orient="horz" pos="1735">
          <p15:clr>
            <a:srgbClr val="A4A3A4"/>
          </p15:clr>
        </p15:guide>
        <p15:guide id="6" pos="174">
          <p15:clr>
            <a:srgbClr val="A4A3A4"/>
          </p15:clr>
        </p15:guide>
        <p15:guide id="7" pos="1145">
          <p15:clr>
            <a:srgbClr val="A4A3A4"/>
          </p15:clr>
        </p15:guide>
        <p15:guide id="8" pos="3149">
          <p15:clr>
            <a:srgbClr val="A4A3A4"/>
          </p15:clr>
        </p15:guide>
        <p15:guide id="9" pos="1233">
          <p15:clr>
            <a:srgbClr val="A4A3A4"/>
          </p15:clr>
        </p15:guide>
        <p15:guide id="10" pos="3864">
          <p15:clr>
            <a:srgbClr val="A4A3A4"/>
          </p15:clr>
        </p15:guide>
        <p15:guide id="11" pos="4118">
          <p15:clr>
            <a:srgbClr val="A4A3A4"/>
          </p15:clr>
        </p15:guide>
        <p15:guide id="12" pos="4286">
          <p15:clr>
            <a:srgbClr val="A4A3A4"/>
          </p15:clr>
        </p15:guide>
        <p15:guide id="13" pos="5601">
          <p15:clr>
            <a:srgbClr val="A4A3A4"/>
          </p15:clr>
        </p15:guide>
        <p15:guide id="14" pos="344">
          <p15:clr>
            <a:srgbClr val="A4A3A4"/>
          </p15:clr>
        </p15:guide>
      </p15:sldGuideLst>
    </p:ext>
    <p:ext uri="{2D200454-40CA-4A62-9FC3-DE9A4176ACB9}">
      <p15:notesGuideLst xmlns:p15="http://schemas.microsoft.com/office/powerpoint/2012/main">
        <p15:guide id="1" orient="horz" pos="2952">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ic Daniel" initials="SD" lastIdx="1" clrIdx="0">
    <p:extLst>
      <p:ext uri="{19B8F6BF-5375-455C-9EA6-DF929625EA0E}">
        <p15:presenceInfo xmlns:p15="http://schemas.microsoft.com/office/powerpoint/2012/main" userId="S-1-5-21-911618557-2501475664-2494579837-2984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4"/>
    <a:srgbClr val="FF5050"/>
    <a:srgbClr val="91C8DC"/>
    <a:srgbClr val="FAF2B1"/>
    <a:srgbClr val="D7E6B4"/>
    <a:srgbClr val="F0E6A5"/>
    <a:srgbClr val="B4D25A"/>
    <a:srgbClr val="C4C4C4"/>
    <a:srgbClr val="A5A5A5"/>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58627-B61C-4F1E-91B4-5FB583F413E6}" v="1" dt="2023-03-23T11:44:45.4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484" autoAdjust="0"/>
  </p:normalViewPr>
  <p:slideViewPr>
    <p:cSldViewPr snapToGrid="0">
      <p:cViewPr varScale="1">
        <p:scale>
          <a:sx n="128" d="100"/>
          <a:sy n="128" d="100"/>
        </p:scale>
        <p:origin x="1092" y="120"/>
      </p:cViewPr>
      <p:guideLst>
        <p:guide orient="horz" pos="108"/>
        <p:guide orient="horz" pos="1440"/>
        <p:guide orient="horz" pos="2732"/>
        <p:guide orient="horz" pos="3076"/>
        <p:guide orient="horz" pos="1735"/>
        <p:guide pos="174"/>
        <p:guide pos="1145"/>
        <p:guide pos="3149"/>
        <p:guide pos="1233"/>
        <p:guide pos="3864"/>
        <p:guide pos="4118"/>
        <p:guide pos="4286"/>
        <p:guide pos="5601"/>
        <p:guide pos="3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9" d="100"/>
          <a:sy n="99" d="100"/>
        </p:scale>
        <p:origin x="-3528" y="-108"/>
      </p:cViewPr>
      <p:guideLst>
        <p:guide orient="horz" pos="2952"/>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303F0-04D9-4A5B-97B6-A6BA4C1A6C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A9E34F4-B3D8-45FF-B0DF-487638240164}">
      <dgm:prSet phldrT="[Text]" custT="1"/>
      <dgm:spPr/>
      <dgm:t>
        <a:bodyPr/>
        <a:lstStyle/>
        <a:p>
          <a:r>
            <a:rPr lang="de-DE" sz="1000" dirty="0">
              <a:latin typeface="voestalpine" panose="020B0500030000000000" pitchFamily="34" charset="0"/>
            </a:rPr>
            <a:t>zum Feinschneiden</a:t>
          </a:r>
        </a:p>
      </dgm:t>
    </dgm:pt>
    <dgm:pt modelId="{F94C956E-2949-496D-BB8F-AF32BFFCCDCC}" type="parTrans" cxnId="{7E1642B7-0548-44AD-A709-987C400472A3}">
      <dgm:prSet/>
      <dgm:spPr/>
      <dgm:t>
        <a:bodyPr/>
        <a:lstStyle/>
        <a:p>
          <a:endParaRPr lang="de-DE"/>
        </a:p>
      </dgm:t>
    </dgm:pt>
    <dgm:pt modelId="{AC117685-F546-45E0-B9BD-CAB1171A95D0}" type="sibTrans" cxnId="{7E1642B7-0548-44AD-A709-987C400472A3}">
      <dgm:prSet/>
      <dgm:spPr/>
      <dgm:t>
        <a:bodyPr/>
        <a:lstStyle/>
        <a:p>
          <a:endParaRPr lang="de-DE"/>
        </a:p>
      </dgm:t>
    </dgm:pt>
    <dgm:pt modelId="{0E066630-DD6F-4A46-A23C-2F5AEA41280E}">
      <dgm:prSet phldrT="[Text]" custT="1"/>
      <dgm:spPr/>
      <dgm:t>
        <a:bodyPr/>
        <a:lstStyle/>
        <a:p>
          <a:r>
            <a:rPr lang="de-DE" sz="700" dirty="0">
              <a:latin typeface="voestalpine" panose="020B0500030000000000" pitchFamily="34" charset="0"/>
            </a:rPr>
            <a:t>engste Dickentoleranzen (</a:t>
          </a:r>
          <a:r>
            <a:rPr lang="de-DE" sz="700" dirty="0" err="1">
              <a:latin typeface="voestalpine" panose="020B0500030000000000" pitchFamily="34" charset="0"/>
            </a:rPr>
            <a:t>ultimate</a:t>
          </a:r>
          <a:r>
            <a:rPr lang="de-DE" sz="700" dirty="0">
              <a:latin typeface="voestalpine" panose="020B0500030000000000" pitchFamily="34" charset="0"/>
            </a:rPr>
            <a:t> </a:t>
          </a:r>
          <a:r>
            <a:rPr lang="de-DE" sz="700" dirty="0" err="1">
              <a:latin typeface="voestalpine" panose="020B0500030000000000" pitchFamily="34" charset="0"/>
            </a:rPr>
            <a:t>class</a:t>
          </a:r>
          <a:r>
            <a:rPr lang="de-DE" sz="700" dirty="0">
              <a:latin typeface="voestalpine" panose="020B0500030000000000" pitchFamily="34" charset="0"/>
            </a:rPr>
            <a:t>)</a:t>
          </a:r>
        </a:p>
      </dgm:t>
    </dgm:pt>
    <dgm:pt modelId="{19D0F1A8-150C-4786-9916-1FB654A49793}" type="parTrans" cxnId="{EE0BB2A6-4B23-4325-A418-98467B301226}">
      <dgm:prSet/>
      <dgm:spPr/>
      <dgm:t>
        <a:bodyPr/>
        <a:lstStyle/>
        <a:p>
          <a:endParaRPr lang="de-DE"/>
        </a:p>
      </dgm:t>
    </dgm:pt>
    <dgm:pt modelId="{483FA5C9-81D1-4C16-A766-E5C6E434CCBD}" type="sibTrans" cxnId="{EE0BB2A6-4B23-4325-A418-98467B301226}">
      <dgm:prSet/>
      <dgm:spPr/>
      <dgm:t>
        <a:bodyPr/>
        <a:lstStyle/>
        <a:p>
          <a:endParaRPr lang="de-DE"/>
        </a:p>
      </dgm:t>
    </dgm:pt>
    <dgm:pt modelId="{32DE49B6-8867-47F2-870A-67EC4E8BC983}">
      <dgm:prSet phldrT="[Text]" custT="1"/>
      <dgm:spPr/>
      <dgm:t>
        <a:bodyPr/>
        <a:lstStyle/>
        <a:p>
          <a:r>
            <a:rPr lang="de-DE" sz="1000" dirty="0">
              <a:latin typeface="voestalpine" panose="020B0500030000000000" pitchFamily="34" charset="0"/>
            </a:rPr>
            <a:t>zum Feinschneiden  </a:t>
          </a:r>
        </a:p>
        <a:p>
          <a:r>
            <a:rPr lang="de-DE" sz="1000" dirty="0">
              <a:latin typeface="voestalpine" panose="020B0500030000000000" pitchFamily="34" charset="0"/>
            </a:rPr>
            <a:t>(C-Stähle)</a:t>
          </a:r>
        </a:p>
      </dgm:t>
    </dgm:pt>
    <dgm:pt modelId="{3F0AF931-AFE3-47E9-A827-3DC75E9821FE}" type="parTrans" cxnId="{AC1D24CD-9BF2-481C-A76C-73DDD61A0FCE}">
      <dgm:prSet/>
      <dgm:spPr/>
      <dgm:t>
        <a:bodyPr/>
        <a:lstStyle/>
        <a:p>
          <a:endParaRPr lang="de-DE"/>
        </a:p>
      </dgm:t>
    </dgm:pt>
    <dgm:pt modelId="{4264E6D9-097F-4DB8-9BFA-4B2C7CD52894}" type="sibTrans" cxnId="{AC1D24CD-9BF2-481C-A76C-73DDD61A0FCE}">
      <dgm:prSet/>
      <dgm:spPr/>
      <dgm:t>
        <a:bodyPr/>
        <a:lstStyle/>
        <a:p>
          <a:endParaRPr lang="de-DE"/>
        </a:p>
      </dgm:t>
    </dgm:pt>
    <dgm:pt modelId="{D06194B1-2EE0-4C70-8A32-FF9E077DF601}">
      <dgm:prSet phldrT="[Text]" custT="1"/>
      <dgm:spPr/>
      <dgm:t>
        <a:bodyPr/>
        <a:lstStyle/>
        <a:p>
          <a:r>
            <a:rPr lang="de-DE" sz="700">
              <a:latin typeface="voestalpine" panose="020B0500030000000000" pitchFamily="34" charset="0"/>
            </a:rPr>
            <a:t>engste Dickentoleranzen (ultimate class)</a:t>
          </a:r>
        </a:p>
      </dgm:t>
    </dgm:pt>
    <dgm:pt modelId="{CF5F5BFE-1E13-42A5-A207-0293BFA12CE8}" type="parTrans" cxnId="{3B8A6AD0-8478-4C8D-BBC7-4515FA7502F9}">
      <dgm:prSet/>
      <dgm:spPr/>
      <dgm:t>
        <a:bodyPr/>
        <a:lstStyle/>
        <a:p>
          <a:endParaRPr lang="de-DE"/>
        </a:p>
      </dgm:t>
    </dgm:pt>
    <dgm:pt modelId="{7846082E-BA15-417F-A552-D69479BA8B94}" type="sibTrans" cxnId="{3B8A6AD0-8478-4C8D-BBC7-4515FA7502F9}">
      <dgm:prSet/>
      <dgm:spPr/>
      <dgm:t>
        <a:bodyPr/>
        <a:lstStyle/>
        <a:p>
          <a:endParaRPr lang="de-DE"/>
        </a:p>
      </dgm:t>
    </dgm:pt>
    <dgm:pt modelId="{E08B46AD-94B9-4E89-9A5E-2B91C810F1C2}">
      <dgm:prSet custT="1"/>
      <dgm:spPr/>
      <dgm:t>
        <a:bodyPr/>
        <a:lstStyle/>
        <a:p>
          <a:r>
            <a:rPr lang="de-DE" sz="700" dirty="0">
              <a:latin typeface="voestalpine" panose="020B0500030000000000" pitchFamily="34" charset="0"/>
            </a:rPr>
            <a:t>eingeschränkter Schwefelgehalt (</a:t>
          </a:r>
          <a:r>
            <a:rPr lang="de-DE" sz="700" dirty="0" err="1">
              <a:latin typeface="voestalpine" panose="020B0500030000000000" pitchFamily="34" charset="0"/>
            </a:rPr>
            <a:t>ultimate</a:t>
          </a:r>
          <a:r>
            <a:rPr lang="de-DE" sz="700" dirty="0">
              <a:latin typeface="voestalpine" panose="020B0500030000000000" pitchFamily="34" charset="0"/>
            </a:rPr>
            <a:t> </a:t>
          </a:r>
          <a:r>
            <a:rPr lang="de-DE" sz="700" dirty="0" err="1">
              <a:latin typeface="voestalpine" panose="020B0500030000000000" pitchFamily="34" charset="0"/>
            </a:rPr>
            <a:t>class</a:t>
          </a:r>
          <a:r>
            <a:rPr lang="de-DE" sz="700" dirty="0">
              <a:latin typeface="voestalpine" panose="020B0500030000000000" pitchFamily="34" charset="0"/>
            </a:rPr>
            <a:t>)</a:t>
          </a:r>
        </a:p>
      </dgm:t>
    </dgm:pt>
    <dgm:pt modelId="{47A7AD0C-E473-4884-ABBA-4FA4D57AD39B}" type="parTrans" cxnId="{C1292EDE-348F-4B61-AAC7-932990DB3B31}">
      <dgm:prSet/>
      <dgm:spPr/>
      <dgm:t>
        <a:bodyPr/>
        <a:lstStyle/>
        <a:p>
          <a:endParaRPr lang="de-DE"/>
        </a:p>
      </dgm:t>
    </dgm:pt>
    <dgm:pt modelId="{D812FC8C-37F7-43CA-9EC1-DCF767163133}" type="sibTrans" cxnId="{C1292EDE-348F-4B61-AAC7-932990DB3B31}">
      <dgm:prSet/>
      <dgm:spPr/>
      <dgm:t>
        <a:bodyPr/>
        <a:lstStyle/>
        <a:p>
          <a:endParaRPr lang="de-DE"/>
        </a:p>
      </dgm:t>
    </dgm:pt>
    <dgm:pt modelId="{C0C3BB5D-8B16-4E2F-BEB9-0203432A0913}">
      <dgm:prSet custT="1"/>
      <dgm:spPr/>
      <dgm:t>
        <a:bodyPr/>
        <a:lstStyle/>
        <a:p>
          <a:r>
            <a:rPr lang="de-DE" sz="700" dirty="0">
              <a:latin typeface="voestalpine" panose="020B0500030000000000" pitchFamily="34" charset="0"/>
            </a:rPr>
            <a:t>gute Oberfläche (</a:t>
          </a:r>
          <a:r>
            <a:rPr lang="de-DE" sz="700" dirty="0" err="1">
              <a:latin typeface="voestalpine" panose="020B0500030000000000" pitchFamily="34" charset="0"/>
            </a:rPr>
            <a:t>advanced</a:t>
          </a:r>
          <a:r>
            <a:rPr lang="de-DE" sz="700" dirty="0">
              <a:latin typeface="voestalpine" panose="020B0500030000000000" pitchFamily="34" charset="0"/>
            </a:rPr>
            <a:t> </a:t>
          </a:r>
          <a:r>
            <a:rPr lang="de-DE" sz="700" dirty="0" err="1">
              <a:latin typeface="voestalpine" panose="020B0500030000000000" pitchFamily="34" charset="0"/>
            </a:rPr>
            <a:t>class</a:t>
          </a:r>
          <a:r>
            <a:rPr lang="de-DE" sz="700" dirty="0">
              <a:latin typeface="voestalpine" panose="020B0500030000000000" pitchFamily="34" charset="0"/>
            </a:rPr>
            <a:t>)</a:t>
          </a:r>
        </a:p>
      </dgm:t>
    </dgm:pt>
    <dgm:pt modelId="{3AB86FC3-9ACC-4F84-8510-2D2B50221B94}" type="parTrans" cxnId="{DFC1877B-7289-44D7-8A07-1A79BBCA09DE}">
      <dgm:prSet/>
      <dgm:spPr/>
      <dgm:t>
        <a:bodyPr/>
        <a:lstStyle/>
        <a:p>
          <a:endParaRPr lang="de-DE"/>
        </a:p>
      </dgm:t>
    </dgm:pt>
    <dgm:pt modelId="{D2339DBC-85EA-4999-9C11-850E9F7B9BA7}" type="sibTrans" cxnId="{DFC1877B-7289-44D7-8A07-1A79BBCA09DE}">
      <dgm:prSet/>
      <dgm:spPr/>
      <dgm:t>
        <a:bodyPr/>
        <a:lstStyle/>
        <a:p>
          <a:endParaRPr lang="de-DE"/>
        </a:p>
      </dgm:t>
    </dgm:pt>
    <dgm:pt modelId="{5E4EA3A3-9783-4916-AE5E-AF6F624025DA}">
      <dgm:prSet custT="1"/>
      <dgm:spPr/>
      <dgm:t>
        <a:bodyPr/>
        <a:lstStyle/>
        <a:p>
          <a:r>
            <a:rPr lang="de-DE" sz="700">
              <a:latin typeface="voestalpine" panose="020B0500030000000000" pitchFamily="34" charset="0"/>
            </a:rPr>
            <a:t>eingeschränkter Schwefelgehalt (ultimate class)</a:t>
          </a:r>
        </a:p>
      </dgm:t>
    </dgm:pt>
    <dgm:pt modelId="{D5BC9B6B-28E3-4F56-8CCD-967D5B0EE16E}" type="parTrans" cxnId="{67F4FD05-AF31-4F89-87DE-D6D69CEDC7CF}">
      <dgm:prSet/>
      <dgm:spPr/>
      <dgm:t>
        <a:bodyPr/>
        <a:lstStyle/>
        <a:p>
          <a:endParaRPr lang="de-DE"/>
        </a:p>
      </dgm:t>
    </dgm:pt>
    <dgm:pt modelId="{40092AE0-D1F0-478A-9EA6-07B4D6066490}" type="sibTrans" cxnId="{67F4FD05-AF31-4F89-87DE-D6D69CEDC7CF}">
      <dgm:prSet/>
      <dgm:spPr/>
      <dgm:t>
        <a:bodyPr/>
        <a:lstStyle/>
        <a:p>
          <a:endParaRPr lang="de-DE"/>
        </a:p>
      </dgm:t>
    </dgm:pt>
    <dgm:pt modelId="{B3741DFA-54B0-412C-AFF0-7D95A96F8290}">
      <dgm:prSet custT="1"/>
      <dgm:spPr/>
      <dgm:t>
        <a:bodyPr/>
        <a:lstStyle/>
        <a:p>
          <a:r>
            <a:rPr lang="de-DE" sz="700">
              <a:latin typeface="voestalpine" panose="020B0500030000000000" pitchFamily="34" charset="0"/>
            </a:rPr>
            <a:t>gute Oberfläche (advanced class)</a:t>
          </a:r>
        </a:p>
      </dgm:t>
    </dgm:pt>
    <dgm:pt modelId="{84999331-FE33-4194-9AB7-E9ED8D708423}" type="parTrans" cxnId="{4FD37B27-0BEF-44A3-AE81-39F29C47BF28}">
      <dgm:prSet/>
      <dgm:spPr/>
      <dgm:t>
        <a:bodyPr/>
        <a:lstStyle/>
        <a:p>
          <a:endParaRPr lang="de-DE"/>
        </a:p>
      </dgm:t>
    </dgm:pt>
    <dgm:pt modelId="{7EF704F1-2C2A-41F2-A9A3-0E9844E06A0F}" type="sibTrans" cxnId="{4FD37B27-0BEF-44A3-AE81-39F29C47BF28}">
      <dgm:prSet/>
      <dgm:spPr/>
      <dgm:t>
        <a:bodyPr/>
        <a:lstStyle/>
        <a:p>
          <a:endParaRPr lang="de-DE"/>
        </a:p>
      </dgm:t>
    </dgm:pt>
    <dgm:pt modelId="{BD7A40B6-A021-4F11-9A99-F2560F28D6FE}">
      <dgm:prSet custT="1"/>
      <dgm:spPr/>
      <dgm:t>
        <a:bodyPr/>
        <a:lstStyle/>
        <a:p>
          <a:r>
            <a:rPr lang="de-DE" sz="700" dirty="0">
              <a:latin typeface="voestalpine" panose="020B0500030000000000" pitchFamily="34" charset="0"/>
            </a:rPr>
            <a:t>hoher Einformungsgrad (</a:t>
          </a:r>
          <a:r>
            <a:rPr lang="de-DE" sz="700" dirty="0" err="1">
              <a:latin typeface="voestalpine" panose="020B0500030000000000" pitchFamily="34" charset="0"/>
            </a:rPr>
            <a:t>ultimate</a:t>
          </a:r>
          <a:r>
            <a:rPr lang="de-DE" sz="700" dirty="0">
              <a:latin typeface="voestalpine" panose="020B0500030000000000" pitchFamily="34" charset="0"/>
            </a:rPr>
            <a:t> </a:t>
          </a:r>
          <a:r>
            <a:rPr lang="de-DE" sz="700" dirty="0" err="1">
              <a:latin typeface="voestalpine" panose="020B0500030000000000" pitchFamily="34" charset="0"/>
            </a:rPr>
            <a:t>class</a:t>
          </a:r>
          <a:r>
            <a:rPr lang="de-DE" sz="700" dirty="0">
              <a:latin typeface="voestalpine" panose="020B0500030000000000" pitchFamily="34" charset="0"/>
            </a:rPr>
            <a:t>)</a:t>
          </a:r>
        </a:p>
      </dgm:t>
    </dgm:pt>
    <dgm:pt modelId="{F8C89B5E-217F-4EB7-9537-17AE37CA817B}" type="parTrans" cxnId="{579DDAF0-324A-4C1D-B7F7-27B34D51E019}">
      <dgm:prSet/>
      <dgm:spPr/>
      <dgm:t>
        <a:bodyPr/>
        <a:lstStyle/>
        <a:p>
          <a:endParaRPr lang="de-DE"/>
        </a:p>
      </dgm:t>
    </dgm:pt>
    <dgm:pt modelId="{9BE45DE8-D7FD-488A-B7FE-A9015EC49688}" type="sibTrans" cxnId="{579DDAF0-324A-4C1D-B7F7-27B34D51E019}">
      <dgm:prSet/>
      <dgm:spPr/>
      <dgm:t>
        <a:bodyPr/>
        <a:lstStyle/>
        <a:p>
          <a:endParaRPr lang="de-DE"/>
        </a:p>
      </dgm:t>
    </dgm:pt>
    <dgm:pt modelId="{CC5FDCA4-44C9-44D0-A074-1618AD963623}" type="pres">
      <dgm:prSet presAssocID="{293303F0-04D9-4A5B-97B6-A6BA4C1A6C66}" presName="Name0" presStyleCnt="0">
        <dgm:presLayoutVars>
          <dgm:dir/>
          <dgm:animLvl val="lvl"/>
          <dgm:resizeHandles val="exact"/>
        </dgm:presLayoutVars>
      </dgm:prSet>
      <dgm:spPr/>
    </dgm:pt>
    <dgm:pt modelId="{64E760DE-DE41-4468-BEAE-E6E9A501DBB4}" type="pres">
      <dgm:prSet presAssocID="{7A9E34F4-B3D8-45FF-B0DF-487638240164}" presName="linNode" presStyleCnt="0"/>
      <dgm:spPr/>
    </dgm:pt>
    <dgm:pt modelId="{5A5335C4-149E-4A6C-BCC9-39B9AB5DEB99}" type="pres">
      <dgm:prSet presAssocID="{7A9E34F4-B3D8-45FF-B0DF-487638240164}" presName="parentText" presStyleLbl="node1" presStyleIdx="0" presStyleCnt="2">
        <dgm:presLayoutVars>
          <dgm:chMax val="1"/>
          <dgm:bulletEnabled val="1"/>
        </dgm:presLayoutVars>
      </dgm:prSet>
      <dgm:spPr/>
    </dgm:pt>
    <dgm:pt modelId="{00300A44-3EC3-4A73-A661-8A76996B64E8}" type="pres">
      <dgm:prSet presAssocID="{7A9E34F4-B3D8-45FF-B0DF-487638240164}" presName="descendantText" presStyleLbl="alignAccFollowNode1" presStyleIdx="0" presStyleCnt="2">
        <dgm:presLayoutVars>
          <dgm:bulletEnabled val="1"/>
        </dgm:presLayoutVars>
      </dgm:prSet>
      <dgm:spPr/>
    </dgm:pt>
    <dgm:pt modelId="{0CD89073-2661-4283-9513-2FABC4E4DCAD}" type="pres">
      <dgm:prSet presAssocID="{AC117685-F546-45E0-B9BD-CAB1171A95D0}" presName="sp" presStyleCnt="0"/>
      <dgm:spPr/>
    </dgm:pt>
    <dgm:pt modelId="{62F8D463-85BA-4AD0-BBF7-1A2F22B33B42}" type="pres">
      <dgm:prSet presAssocID="{32DE49B6-8867-47F2-870A-67EC4E8BC983}" presName="linNode" presStyleCnt="0"/>
      <dgm:spPr/>
    </dgm:pt>
    <dgm:pt modelId="{9F59CA62-C210-4BA8-BA72-426C57D3DEC0}" type="pres">
      <dgm:prSet presAssocID="{32DE49B6-8867-47F2-870A-67EC4E8BC983}" presName="parentText" presStyleLbl="node1" presStyleIdx="1" presStyleCnt="2">
        <dgm:presLayoutVars>
          <dgm:chMax val="1"/>
          <dgm:bulletEnabled val="1"/>
        </dgm:presLayoutVars>
      </dgm:prSet>
      <dgm:spPr/>
    </dgm:pt>
    <dgm:pt modelId="{CDB861D7-A55C-4D17-9835-9C974F9AC0C0}" type="pres">
      <dgm:prSet presAssocID="{32DE49B6-8867-47F2-870A-67EC4E8BC983}" presName="descendantText" presStyleLbl="alignAccFollowNode1" presStyleIdx="1" presStyleCnt="2" custScaleY="129939" custLinFactNeighborX="-211" custLinFactNeighborY="-4824">
        <dgm:presLayoutVars>
          <dgm:bulletEnabled val="1"/>
        </dgm:presLayoutVars>
      </dgm:prSet>
      <dgm:spPr/>
    </dgm:pt>
  </dgm:ptLst>
  <dgm:cxnLst>
    <dgm:cxn modelId="{67F4FD05-AF31-4F89-87DE-D6D69CEDC7CF}" srcId="{32DE49B6-8867-47F2-870A-67EC4E8BC983}" destId="{5E4EA3A3-9783-4916-AE5E-AF6F624025DA}" srcOrd="1" destOrd="0" parTransId="{D5BC9B6B-28E3-4F56-8CCD-967D5B0EE16E}" sibTransId="{40092AE0-D1F0-478A-9EA6-07B4D6066490}"/>
    <dgm:cxn modelId="{4FD37B27-0BEF-44A3-AE81-39F29C47BF28}" srcId="{32DE49B6-8867-47F2-870A-67EC4E8BC983}" destId="{B3741DFA-54B0-412C-AFF0-7D95A96F8290}" srcOrd="2" destOrd="0" parTransId="{84999331-FE33-4194-9AB7-E9ED8D708423}" sibTransId="{7EF704F1-2C2A-41F2-A9A3-0E9844E06A0F}"/>
    <dgm:cxn modelId="{EE2E8F2D-0517-4990-B426-780D8AD74B90}" type="presOf" srcId="{293303F0-04D9-4A5B-97B6-A6BA4C1A6C66}" destId="{CC5FDCA4-44C9-44D0-A074-1618AD963623}" srcOrd="0" destOrd="0" presId="urn:microsoft.com/office/officeart/2005/8/layout/vList5"/>
    <dgm:cxn modelId="{067E9044-27B5-4E12-A662-4D4C84981440}" type="presOf" srcId="{C0C3BB5D-8B16-4E2F-BEB9-0203432A0913}" destId="{00300A44-3EC3-4A73-A661-8A76996B64E8}" srcOrd="0" destOrd="2" presId="urn:microsoft.com/office/officeart/2005/8/layout/vList5"/>
    <dgm:cxn modelId="{DC0F0D66-5D67-4B29-8941-0D14546E9F7D}" type="presOf" srcId="{BD7A40B6-A021-4F11-9A99-F2560F28D6FE}" destId="{CDB861D7-A55C-4D17-9835-9C974F9AC0C0}" srcOrd="0" destOrd="3" presId="urn:microsoft.com/office/officeart/2005/8/layout/vList5"/>
    <dgm:cxn modelId="{DFC1877B-7289-44D7-8A07-1A79BBCA09DE}" srcId="{7A9E34F4-B3D8-45FF-B0DF-487638240164}" destId="{C0C3BB5D-8B16-4E2F-BEB9-0203432A0913}" srcOrd="2" destOrd="0" parTransId="{3AB86FC3-9ACC-4F84-8510-2D2B50221B94}" sibTransId="{D2339DBC-85EA-4999-9C11-850E9F7B9BA7}"/>
    <dgm:cxn modelId="{F87F5181-6118-4E92-BC83-9266A4A582A9}" type="presOf" srcId="{0E066630-DD6F-4A46-A23C-2F5AEA41280E}" destId="{00300A44-3EC3-4A73-A661-8A76996B64E8}" srcOrd="0" destOrd="0" presId="urn:microsoft.com/office/officeart/2005/8/layout/vList5"/>
    <dgm:cxn modelId="{6C43C391-57B7-4388-8C69-1B5EDD075185}" type="presOf" srcId="{32DE49B6-8867-47F2-870A-67EC4E8BC983}" destId="{9F59CA62-C210-4BA8-BA72-426C57D3DEC0}" srcOrd="0" destOrd="0" presId="urn:microsoft.com/office/officeart/2005/8/layout/vList5"/>
    <dgm:cxn modelId="{3677DC97-8136-4296-8AFE-F64845792C37}" type="presOf" srcId="{B3741DFA-54B0-412C-AFF0-7D95A96F8290}" destId="{CDB861D7-A55C-4D17-9835-9C974F9AC0C0}" srcOrd="0" destOrd="2" presId="urn:microsoft.com/office/officeart/2005/8/layout/vList5"/>
    <dgm:cxn modelId="{EE0BB2A6-4B23-4325-A418-98467B301226}" srcId="{7A9E34F4-B3D8-45FF-B0DF-487638240164}" destId="{0E066630-DD6F-4A46-A23C-2F5AEA41280E}" srcOrd="0" destOrd="0" parTransId="{19D0F1A8-150C-4786-9916-1FB654A49793}" sibTransId="{483FA5C9-81D1-4C16-A766-E5C6E434CCBD}"/>
    <dgm:cxn modelId="{7E1642B7-0548-44AD-A709-987C400472A3}" srcId="{293303F0-04D9-4A5B-97B6-A6BA4C1A6C66}" destId="{7A9E34F4-B3D8-45FF-B0DF-487638240164}" srcOrd="0" destOrd="0" parTransId="{F94C956E-2949-496D-BB8F-AF32BFFCCDCC}" sibTransId="{AC117685-F546-45E0-B9BD-CAB1171A95D0}"/>
    <dgm:cxn modelId="{AC1D24CD-9BF2-481C-A76C-73DDD61A0FCE}" srcId="{293303F0-04D9-4A5B-97B6-A6BA4C1A6C66}" destId="{32DE49B6-8867-47F2-870A-67EC4E8BC983}" srcOrd="1" destOrd="0" parTransId="{3F0AF931-AFE3-47E9-A827-3DC75E9821FE}" sibTransId="{4264E6D9-097F-4DB8-9BFA-4B2C7CD52894}"/>
    <dgm:cxn modelId="{3B8A6AD0-8478-4C8D-BBC7-4515FA7502F9}" srcId="{32DE49B6-8867-47F2-870A-67EC4E8BC983}" destId="{D06194B1-2EE0-4C70-8A32-FF9E077DF601}" srcOrd="0" destOrd="0" parTransId="{CF5F5BFE-1E13-42A5-A207-0293BFA12CE8}" sibTransId="{7846082E-BA15-417F-A552-D69479BA8B94}"/>
    <dgm:cxn modelId="{753333D4-55F7-450E-8EAC-6EA56D78656C}" type="presOf" srcId="{5E4EA3A3-9783-4916-AE5E-AF6F624025DA}" destId="{CDB861D7-A55C-4D17-9835-9C974F9AC0C0}" srcOrd="0" destOrd="1" presId="urn:microsoft.com/office/officeart/2005/8/layout/vList5"/>
    <dgm:cxn modelId="{3DC4E2D4-1460-4E45-973B-77DF114DF105}" type="presOf" srcId="{D06194B1-2EE0-4C70-8A32-FF9E077DF601}" destId="{CDB861D7-A55C-4D17-9835-9C974F9AC0C0}" srcOrd="0" destOrd="0" presId="urn:microsoft.com/office/officeart/2005/8/layout/vList5"/>
    <dgm:cxn modelId="{C36224DB-92F8-4CC5-891F-8CD4F519942F}" type="presOf" srcId="{7A9E34F4-B3D8-45FF-B0DF-487638240164}" destId="{5A5335C4-149E-4A6C-BCC9-39B9AB5DEB99}" srcOrd="0" destOrd="0" presId="urn:microsoft.com/office/officeart/2005/8/layout/vList5"/>
    <dgm:cxn modelId="{C1292EDE-348F-4B61-AAC7-932990DB3B31}" srcId="{7A9E34F4-B3D8-45FF-B0DF-487638240164}" destId="{E08B46AD-94B9-4E89-9A5E-2B91C810F1C2}" srcOrd="1" destOrd="0" parTransId="{47A7AD0C-E473-4884-ABBA-4FA4D57AD39B}" sibTransId="{D812FC8C-37F7-43CA-9EC1-DCF767163133}"/>
    <dgm:cxn modelId="{B76E24E1-990D-44C4-99AE-EF3B707368E9}" type="presOf" srcId="{E08B46AD-94B9-4E89-9A5E-2B91C810F1C2}" destId="{00300A44-3EC3-4A73-A661-8A76996B64E8}" srcOrd="0" destOrd="1" presId="urn:microsoft.com/office/officeart/2005/8/layout/vList5"/>
    <dgm:cxn modelId="{579DDAF0-324A-4C1D-B7F7-27B34D51E019}" srcId="{32DE49B6-8867-47F2-870A-67EC4E8BC983}" destId="{BD7A40B6-A021-4F11-9A99-F2560F28D6FE}" srcOrd="3" destOrd="0" parTransId="{F8C89B5E-217F-4EB7-9537-17AE37CA817B}" sibTransId="{9BE45DE8-D7FD-488A-B7FE-A9015EC49688}"/>
    <dgm:cxn modelId="{307AE246-FCB7-4B23-B836-D08C4E5F51B4}" type="presParOf" srcId="{CC5FDCA4-44C9-44D0-A074-1618AD963623}" destId="{64E760DE-DE41-4468-BEAE-E6E9A501DBB4}" srcOrd="0" destOrd="0" presId="urn:microsoft.com/office/officeart/2005/8/layout/vList5"/>
    <dgm:cxn modelId="{78645669-003B-4933-A2D7-F374C530F62D}" type="presParOf" srcId="{64E760DE-DE41-4468-BEAE-E6E9A501DBB4}" destId="{5A5335C4-149E-4A6C-BCC9-39B9AB5DEB99}" srcOrd="0" destOrd="0" presId="urn:microsoft.com/office/officeart/2005/8/layout/vList5"/>
    <dgm:cxn modelId="{3AF91827-5766-4982-AB7D-A8008BAF2F52}" type="presParOf" srcId="{64E760DE-DE41-4468-BEAE-E6E9A501DBB4}" destId="{00300A44-3EC3-4A73-A661-8A76996B64E8}" srcOrd="1" destOrd="0" presId="urn:microsoft.com/office/officeart/2005/8/layout/vList5"/>
    <dgm:cxn modelId="{788F7476-3EC4-4103-AA10-880A9ECD0504}" type="presParOf" srcId="{CC5FDCA4-44C9-44D0-A074-1618AD963623}" destId="{0CD89073-2661-4283-9513-2FABC4E4DCAD}" srcOrd="1" destOrd="0" presId="urn:microsoft.com/office/officeart/2005/8/layout/vList5"/>
    <dgm:cxn modelId="{0FC1F5B4-BFDB-40AA-A742-5B7D10DC7338}" type="presParOf" srcId="{CC5FDCA4-44C9-44D0-A074-1618AD963623}" destId="{62F8D463-85BA-4AD0-BBF7-1A2F22B33B42}" srcOrd="2" destOrd="0" presId="urn:microsoft.com/office/officeart/2005/8/layout/vList5"/>
    <dgm:cxn modelId="{C3BC243C-299E-4630-9A2E-9BD82F855566}" type="presParOf" srcId="{62F8D463-85BA-4AD0-BBF7-1A2F22B33B42}" destId="{9F59CA62-C210-4BA8-BA72-426C57D3DEC0}" srcOrd="0" destOrd="0" presId="urn:microsoft.com/office/officeart/2005/8/layout/vList5"/>
    <dgm:cxn modelId="{B6925C6F-306F-48CA-9DC8-2AA96D70713D}" type="presParOf" srcId="{62F8D463-85BA-4AD0-BBF7-1A2F22B33B42}" destId="{CDB861D7-A55C-4D17-9835-9C974F9AC0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0A44-3EC3-4A73-A661-8A76996B64E8}">
      <dsp:nvSpPr>
        <dsp:cNvPr id="0" name=""/>
        <dsp:cNvSpPr/>
      </dsp:nvSpPr>
      <dsp:spPr>
        <a:xfrm rot="5400000">
          <a:off x="2325518" y="-749371"/>
          <a:ext cx="884853" cy="26051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engste Dickentoleranzen (</a:t>
          </a:r>
          <a:r>
            <a:rPr lang="de-DE" sz="700" kern="1200" dirty="0" err="1">
              <a:latin typeface="voestalpine" panose="020B0500030000000000" pitchFamily="34" charset="0"/>
            </a:rPr>
            <a:t>ultimate</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eingeschränkter Schwefelgehalt (</a:t>
          </a:r>
          <a:r>
            <a:rPr lang="de-DE" sz="700" kern="1200" dirty="0" err="1">
              <a:latin typeface="voestalpine" panose="020B0500030000000000" pitchFamily="34" charset="0"/>
            </a:rPr>
            <a:t>ultimate</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gute Oberfläche (</a:t>
          </a:r>
          <a:r>
            <a:rPr lang="de-DE" sz="700" kern="1200" dirty="0" err="1">
              <a:latin typeface="voestalpine" panose="020B0500030000000000" pitchFamily="34" charset="0"/>
            </a:rPr>
            <a:t>advanced</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dsp:txBody>
      <dsp:txXfrm rot="-5400000">
        <a:off x="1465383" y="153959"/>
        <a:ext cx="2561930" cy="798463"/>
      </dsp:txXfrm>
    </dsp:sp>
    <dsp:sp modelId="{5A5335C4-149E-4A6C-BCC9-39B9AB5DEB99}">
      <dsp:nvSpPr>
        <dsp:cNvPr id="0" name=""/>
        <dsp:cNvSpPr/>
      </dsp:nvSpPr>
      <dsp:spPr>
        <a:xfrm>
          <a:off x="0" y="157"/>
          <a:ext cx="1465382" cy="1106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voestalpine" panose="020B0500030000000000" pitchFamily="34" charset="0"/>
            </a:rPr>
            <a:t>zum Feinschneiden</a:t>
          </a:r>
        </a:p>
      </dsp:txBody>
      <dsp:txXfrm>
        <a:off x="53994" y="54151"/>
        <a:ext cx="1357394" cy="998079"/>
      </dsp:txXfrm>
    </dsp:sp>
    <dsp:sp modelId="{CDB861D7-A55C-4D17-9835-9C974F9AC0C0}">
      <dsp:nvSpPr>
        <dsp:cNvPr id="0" name=""/>
        <dsp:cNvSpPr/>
      </dsp:nvSpPr>
      <dsp:spPr>
        <a:xfrm rot="5400000">
          <a:off x="2187268" y="392436"/>
          <a:ext cx="1149770" cy="26025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engste Dickentoleranzen (ultimate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eingeschränkter Schwefelgehalt (ultimate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gute Oberfläche (advanced class)</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hoher Einformungsgrad (</a:t>
          </a:r>
          <a:r>
            <a:rPr lang="de-DE" sz="700" kern="1200" dirty="0" err="1">
              <a:latin typeface="voestalpine" panose="020B0500030000000000" pitchFamily="34" charset="0"/>
            </a:rPr>
            <a:t>ultimate</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dsp:txBody>
      <dsp:txXfrm rot="-5400000">
        <a:off x="1460863" y="1174969"/>
        <a:ext cx="2546454" cy="1037516"/>
      </dsp:txXfrm>
    </dsp:sp>
    <dsp:sp modelId="{9F59CA62-C210-4BA8-BA72-426C57D3DEC0}">
      <dsp:nvSpPr>
        <dsp:cNvPr id="0" name=""/>
        <dsp:cNvSpPr/>
      </dsp:nvSpPr>
      <dsp:spPr>
        <a:xfrm>
          <a:off x="0" y="1183379"/>
          <a:ext cx="1463951" cy="1106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voestalpine" panose="020B0500030000000000" pitchFamily="34" charset="0"/>
            </a:rPr>
            <a:t>zum Feinschneiden  </a:t>
          </a:r>
        </a:p>
        <a:p>
          <a:pPr marL="0" lvl="0" indent="0" algn="ctr" defTabSz="444500">
            <a:lnSpc>
              <a:spcPct val="90000"/>
            </a:lnSpc>
            <a:spcBef>
              <a:spcPct val="0"/>
            </a:spcBef>
            <a:spcAft>
              <a:spcPct val="35000"/>
            </a:spcAft>
            <a:buNone/>
          </a:pPr>
          <a:r>
            <a:rPr lang="de-DE" sz="1000" kern="1200" dirty="0">
              <a:latin typeface="voestalpine" panose="020B0500030000000000" pitchFamily="34" charset="0"/>
            </a:rPr>
            <a:t>(C-Stähle)</a:t>
          </a:r>
        </a:p>
      </dsp:txBody>
      <dsp:txXfrm>
        <a:off x="53994" y="1237373"/>
        <a:ext cx="1355963" cy="9980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37840" cy="468630"/>
          </a:xfrm>
          <a:prstGeom prst="rect">
            <a:avLst/>
          </a:prstGeom>
        </p:spPr>
        <p:txBody>
          <a:bodyPr vert="horz" lIns="93577" tIns="46787" rIns="93577" bIns="46787" rtlCol="0"/>
          <a:lstStyle>
            <a:lvl1pPr algn="l">
              <a:defRPr sz="1200"/>
            </a:lvl1pPr>
          </a:lstStyle>
          <a:p>
            <a:endParaRPr lang="en-US" noProof="0"/>
          </a:p>
        </p:txBody>
      </p:sp>
      <p:sp>
        <p:nvSpPr>
          <p:cNvPr id="3" name="Datumsplatzhalter 2"/>
          <p:cNvSpPr>
            <a:spLocks noGrp="1"/>
          </p:cNvSpPr>
          <p:nvPr>
            <p:ph type="dt" idx="1"/>
          </p:nvPr>
        </p:nvSpPr>
        <p:spPr>
          <a:xfrm>
            <a:off x="3970938" y="3"/>
            <a:ext cx="3037840" cy="468630"/>
          </a:xfrm>
          <a:prstGeom prst="rect">
            <a:avLst/>
          </a:prstGeom>
        </p:spPr>
        <p:txBody>
          <a:bodyPr vert="horz" lIns="93577" tIns="46787" rIns="93577" bIns="46787" rtlCol="0"/>
          <a:lstStyle>
            <a:lvl1pPr algn="r">
              <a:defRPr sz="1200"/>
            </a:lvl1pPr>
          </a:lstStyle>
          <a:p>
            <a:fld id="{37CAB7A9-7599-42C9-8337-3C0668D1F3AA}" type="datetimeFigureOut">
              <a:rPr lang="en-US" noProof="0" smtClean="0"/>
              <a:t>3/23/2023</a:t>
            </a:fld>
            <a:endParaRPr lang="en-US" noProof="0"/>
          </a:p>
        </p:txBody>
      </p:sp>
      <p:sp>
        <p:nvSpPr>
          <p:cNvPr id="4" name="Folienbildplatzhalter 3"/>
          <p:cNvSpPr>
            <a:spLocks noGrp="1" noRot="1" noChangeAspect="1"/>
          </p:cNvSpPr>
          <p:nvPr>
            <p:ph type="sldImg" idx="2"/>
          </p:nvPr>
        </p:nvSpPr>
        <p:spPr>
          <a:xfrm>
            <a:off x="381000" y="703263"/>
            <a:ext cx="6248400" cy="3514725"/>
          </a:xfrm>
          <a:prstGeom prst="rect">
            <a:avLst/>
          </a:prstGeom>
          <a:noFill/>
          <a:ln w="12700">
            <a:solidFill>
              <a:prstClr val="black"/>
            </a:solidFill>
          </a:ln>
        </p:spPr>
        <p:txBody>
          <a:bodyPr vert="horz" lIns="93577" tIns="46787" rIns="93577" bIns="46787" rtlCol="0" anchor="ctr"/>
          <a:lstStyle/>
          <a:p>
            <a:endParaRPr lang="en-US" noProof="0"/>
          </a:p>
        </p:txBody>
      </p:sp>
      <p:sp>
        <p:nvSpPr>
          <p:cNvPr id="5" name="Notizenplatzhalter 4"/>
          <p:cNvSpPr>
            <a:spLocks noGrp="1"/>
          </p:cNvSpPr>
          <p:nvPr>
            <p:ph type="body" sz="quarter" idx="3"/>
          </p:nvPr>
        </p:nvSpPr>
        <p:spPr>
          <a:xfrm>
            <a:off x="701040" y="4451986"/>
            <a:ext cx="5608320" cy="4217670"/>
          </a:xfrm>
          <a:prstGeom prst="rect">
            <a:avLst/>
          </a:prstGeom>
        </p:spPr>
        <p:txBody>
          <a:bodyPr vert="horz" lIns="93577" tIns="46787" rIns="93577" bIns="46787" rtlCol="0"/>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6" name="Fußzeilenplatzhalter 5"/>
          <p:cNvSpPr>
            <a:spLocks noGrp="1"/>
          </p:cNvSpPr>
          <p:nvPr>
            <p:ph type="ftr" sz="quarter" idx="4"/>
          </p:nvPr>
        </p:nvSpPr>
        <p:spPr>
          <a:xfrm>
            <a:off x="3" y="8902343"/>
            <a:ext cx="3037840" cy="468630"/>
          </a:xfrm>
          <a:prstGeom prst="rect">
            <a:avLst/>
          </a:prstGeom>
        </p:spPr>
        <p:txBody>
          <a:bodyPr vert="horz" lIns="93577" tIns="46787" rIns="93577" bIns="46787" rtlCol="0" anchor="b"/>
          <a:lstStyle>
            <a:lvl1pPr algn="l">
              <a:defRPr sz="1200"/>
            </a:lvl1pPr>
          </a:lstStyle>
          <a:p>
            <a:endParaRPr lang="en-US" noProof="0"/>
          </a:p>
        </p:txBody>
      </p:sp>
      <p:sp>
        <p:nvSpPr>
          <p:cNvPr id="7" name="Foliennummernplatzhalter 6"/>
          <p:cNvSpPr>
            <a:spLocks noGrp="1"/>
          </p:cNvSpPr>
          <p:nvPr>
            <p:ph type="sldNum" sz="quarter" idx="5"/>
          </p:nvPr>
        </p:nvSpPr>
        <p:spPr>
          <a:xfrm>
            <a:off x="3970938" y="8902343"/>
            <a:ext cx="3037840" cy="468630"/>
          </a:xfrm>
          <a:prstGeom prst="rect">
            <a:avLst/>
          </a:prstGeom>
        </p:spPr>
        <p:txBody>
          <a:bodyPr vert="horz" lIns="93577" tIns="46787" rIns="93577" bIns="46787" rtlCol="0" anchor="b"/>
          <a:lstStyle>
            <a:lvl1pPr algn="r">
              <a:defRPr sz="1200"/>
            </a:lvl1pPr>
          </a:lstStyle>
          <a:p>
            <a:fld id="{B4D1336A-9266-4280-B904-547F17DA2A71}" type="slidenum">
              <a:rPr lang="en-US" noProof="0" smtClean="0"/>
              <a:t>‹Nr.›</a:t>
            </a:fld>
            <a:endParaRPr lang="en-US" noProof="0"/>
          </a:p>
        </p:txBody>
      </p:sp>
    </p:spTree>
    <p:extLst>
      <p:ext uri="{BB962C8B-B14F-4D97-AF65-F5344CB8AC3E}">
        <p14:creationId xmlns:p14="http://schemas.microsoft.com/office/powerpoint/2010/main" val="114111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4D1336A-9266-4280-B904-547F17DA2A71}" type="slidenum">
              <a:rPr lang="en-US" noProof="0" smtClean="0"/>
              <a:t>1</a:t>
            </a:fld>
            <a:endParaRPr lang="en-US" noProof="0"/>
          </a:p>
        </p:txBody>
      </p:sp>
    </p:spTree>
    <p:extLst>
      <p:ext uri="{BB962C8B-B14F-4D97-AF65-F5344CB8AC3E}">
        <p14:creationId xmlns:p14="http://schemas.microsoft.com/office/powerpoint/2010/main" val="277626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4D1336A-9266-4280-B904-547F17DA2A71}" type="slidenum">
              <a:rPr lang="en-US" noProof="0" smtClean="0"/>
              <a:t>3</a:t>
            </a:fld>
            <a:endParaRPr lang="en-US" noProof="0"/>
          </a:p>
        </p:txBody>
      </p:sp>
    </p:spTree>
    <p:extLst>
      <p:ext uri="{BB962C8B-B14F-4D97-AF65-F5344CB8AC3E}">
        <p14:creationId xmlns:p14="http://schemas.microsoft.com/office/powerpoint/2010/main" val="382639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4D1336A-9266-4280-B904-547F17DA2A71}" type="slidenum">
              <a:rPr lang="en-US" noProof="0" smtClean="0"/>
              <a:t>9</a:t>
            </a:fld>
            <a:endParaRPr lang="en-US" noProof="0"/>
          </a:p>
        </p:txBody>
      </p:sp>
    </p:spTree>
    <p:extLst>
      <p:ext uri="{BB962C8B-B14F-4D97-AF65-F5344CB8AC3E}">
        <p14:creationId xmlns:p14="http://schemas.microsoft.com/office/powerpoint/2010/main" val="354504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4D1336A-9266-4280-B904-547F17DA2A71}" type="slidenum">
              <a:rPr lang="en-US" noProof="0" smtClean="0"/>
              <a:t>11</a:t>
            </a:fld>
            <a:endParaRPr lang="en-US" noProof="0"/>
          </a:p>
        </p:txBody>
      </p:sp>
    </p:spTree>
    <p:extLst>
      <p:ext uri="{BB962C8B-B14F-4D97-AF65-F5344CB8AC3E}">
        <p14:creationId xmlns:p14="http://schemas.microsoft.com/office/powerpoint/2010/main" val="127772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4D1336A-9266-4280-B904-547F17DA2A71}" type="slidenum">
              <a:rPr lang="en-US" noProof="0" smtClean="0"/>
              <a:t>13</a:t>
            </a:fld>
            <a:endParaRPr lang="en-US" noProof="0"/>
          </a:p>
        </p:txBody>
      </p:sp>
    </p:spTree>
    <p:extLst>
      <p:ext uri="{BB962C8B-B14F-4D97-AF65-F5344CB8AC3E}">
        <p14:creationId xmlns:p14="http://schemas.microsoft.com/office/powerpoint/2010/main" val="198328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4D1336A-9266-4280-B904-547F17DA2A71}" type="slidenum">
              <a:rPr lang="en-US" noProof="0" smtClean="0"/>
              <a:t>17</a:t>
            </a:fld>
            <a:endParaRPr lang="en-US" noProof="0"/>
          </a:p>
        </p:txBody>
      </p:sp>
    </p:spTree>
    <p:extLst>
      <p:ext uri="{BB962C8B-B14F-4D97-AF65-F5344CB8AC3E}">
        <p14:creationId xmlns:p14="http://schemas.microsoft.com/office/powerpoint/2010/main" val="90425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1">
    <p:bg>
      <p:bgPr>
        <a:solidFill>
          <a:srgbClr val="0082B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5587" y="984344"/>
            <a:ext cx="8632525" cy="1325700"/>
          </a:xfrm>
        </p:spPr>
        <p:txBody>
          <a:bodyPr tIns="46800" bIns="46800">
            <a:noAutofit/>
          </a:bodyPr>
          <a:lstStyle>
            <a:lvl1pPr algn="l">
              <a:defRPr sz="5400">
                <a:solidFill>
                  <a:schemeClr val="bg1"/>
                </a:solidFill>
                <a:latin typeface="voestalpine" panose="020B0500030000000000" pitchFamily="34" charset="0"/>
              </a:defRPr>
            </a:lvl1pPr>
          </a:lstStyle>
          <a:p>
            <a:r>
              <a:rPr lang="de-DE" noProof="0"/>
              <a:t>Titelmasterformat durch Klicken bearbeiten</a:t>
            </a:r>
            <a:endParaRPr lang="de-AT" noProof="0" dirty="0"/>
          </a:p>
        </p:txBody>
      </p:sp>
      <p:sp>
        <p:nvSpPr>
          <p:cNvPr id="3" name="Untertitel 2"/>
          <p:cNvSpPr>
            <a:spLocks noGrp="1"/>
          </p:cNvSpPr>
          <p:nvPr>
            <p:ph type="subTitle" idx="1"/>
          </p:nvPr>
        </p:nvSpPr>
        <p:spPr>
          <a:xfrm>
            <a:off x="256115" y="2445043"/>
            <a:ext cx="8635473" cy="1284475"/>
          </a:xfrm>
        </p:spPr>
        <p:txBody>
          <a:bodyPr lIns="0" tIns="46800" bIns="46800">
            <a:normAutofit/>
          </a:bodyPr>
          <a:lstStyle>
            <a:lvl1pPr marL="0" indent="0" algn="l">
              <a:buNone/>
              <a:defRPr sz="2800">
                <a:solidFill>
                  <a:schemeClr val="bg1"/>
                </a:solidFill>
                <a:latin typeface="voestalpine" panose="020B0500030000000000"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de-AT" noProof="0" dirty="0"/>
          </a:p>
        </p:txBody>
      </p:sp>
      <p:cxnSp>
        <p:nvCxnSpPr>
          <p:cNvPr id="9" name="Gerade Verbindung 8"/>
          <p:cNvCxnSpPr/>
          <p:nvPr userDrawn="1"/>
        </p:nvCxnSpPr>
        <p:spPr>
          <a:xfrm>
            <a:off x="255991" y="2268918"/>
            <a:ext cx="86364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descr="C:\Users\reibenm\Desktop\Marke\Markenphase VIIII\Markenprozess\Corporate Design\Erste Umsetzungen\Vorlagen neu\1. Gecheckt von IT\v_S_PP_2\v_S_PP_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568" y="2622550"/>
            <a:ext cx="9236076" cy="2520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6115" y="4577518"/>
            <a:ext cx="5782735" cy="169277"/>
          </a:xfrm>
          <a:prstGeom prst="rect">
            <a:avLst/>
          </a:prstGeom>
          <a:noFill/>
        </p:spPr>
        <p:txBody>
          <a:bodyPr wrap="square" lIns="0" tIns="0" rIns="0" bIns="0" rtlCol="0">
            <a:spAutoFit/>
          </a:bodyPr>
          <a:lstStyle/>
          <a:p>
            <a:pPr algn="l"/>
            <a:r>
              <a:rPr lang="de-AT" sz="1100" b="1" noProof="0">
                <a:solidFill>
                  <a:schemeClr val="tx1"/>
                </a:solidFill>
                <a:latin typeface="voestalpine" panose="020B0500030000000000" pitchFamily="34" charset="0"/>
              </a:rPr>
              <a:t>voestalpine Stahl GmbH</a:t>
            </a:r>
            <a:endParaRPr lang="de-AT" sz="1100" b="1" noProof="0" dirty="0">
              <a:solidFill>
                <a:schemeClr val="tx1"/>
              </a:solidFill>
              <a:latin typeface="voestalpine" panose="020B0500030000000000" pitchFamily="34" charset="0"/>
            </a:endParaRPr>
          </a:p>
        </p:txBody>
      </p:sp>
      <p:sp>
        <p:nvSpPr>
          <p:cNvPr id="7" name="Textfeld 6"/>
          <p:cNvSpPr txBox="1"/>
          <p:nvPr userDrawn="1"/>
        </p:nvSpPr>
        <p:spPr>
          <a:xfrm>
            <a:off x="256115" y="4745303"/>
            <a:ext cx="5782735" cy="169277"/>
          </a:xfrm>
          <a:prstGeom prst="rect">
            <a:avLst/>
          </a:prstGeom>
          <a:noFill/>
        </p:spPr>
        <p:txBody>
          <a:bodyPr wrap="square" lIns="0" tIns="0" rIns="0" bIns="0" rtlCol="0">
            <a:spAutoFit/>
          </a:bodyPr>
          <a:lstStyle/>
          <a:p>
            <a:pPr algn="l"/>
            <a:r>
              <a:rPr lang="de-AT" sz="1100" b="0" noProof="0">
                <a:solidFill>
                  <a:schemeClr val="tx1"/>
                </a:solidFill>
                <a:latin typeface="voestalpine" panose="020B0500030000000000" pitchFamily="34" charset="0"/>
              </a:rPr>
              <a:t>www.voestalpine.com/stahl</a:t>
            </a:r>
            <a:endParaRPr lang="de-AT" sz="1100" b="0" noProof="0" dirty="0">
              <a:solidFill>
                <a:schemeClr val="tx1"/>
              </a:solidFill>
              <a:latin typeface="voestalpine" panose="020B0500030000000000" pitchFamily="34" charset="0"/>
            </a:endParaRPr>
          </a:p>
        </p:txBody>
      </p:sp>
    </p:spTree>
    <p:extLst>
      <p:ext uri="{BB962C8B-B14F-4D97-AF65-F5344CB8AC3E}">
        <p14:creationId xmlns:p14="http://schemas.microsoft.com/office/powerpoint/2010/main" val="18210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sfolie Diagramm">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9" name="Textplatzhalter 8"/>
          <p:cNvSpPr>
            <a:spLocks noGrp="1"/>
          </p:cNvSpPr>
          <p:nvPr>
            <p:ph type="body" sz="quarter" idx="14"/>
          </p:nvPr>
        </p:nvSpPr>
        <p:spPr>
          <a:xfrm>
            <a:off x="6469380" y="1274763"/>
            <a:ext cx="2422208" cy="3044825"/>
          </a:xfrm>
        </p:spPr>
        <p:txBody>
          <a:bodyPr>
            <a:normAutofit/>
          </a:bodyPr>
          <a:lstStyle>
            <a:lvl1pPr marL="180000" indent="-180000">
              <a:defRPr sz="1600">
                <a:latin typeface="voestalpine" panose="020B0500030000000000" pitchFamily="34" charset="0"/>
              </a:defRPr>
            </a:lvl1pPr>
            <a:lvl2pPr marL="180000" indent="-180000">
              <a:defRPr sz="1600">
                <a:latin typeface="voestalpine" panose="020B0500030000000000" pitchFamily="34" charset="0"/>
              </a:defRPr>
            </a:lvl2pPr>
            <a:lvl3pPr marL="360000" indent="-180000">
              <a:defRPr sz="1400">
                <a:latin typeface="voestalpine" panose="020B0500030000000000" pitchFamily="34" charset="0"/>
              </a:defRPr>
            </a:lvl3pPr>
            <a:lvl4pPr marL="540000" indent="-180000">
              <a:defRPr sz="1200">
                <a:latin typeface="voestalpine" panose="020B0500030000000000" pitchFamily="34" charset="0"/>
              </a:defRPr>
            </a:lvl4pPr>
            <a:lvl5pPr marL="720000" indent="-180000">
              <a:defRPr sz="10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sp>
        <p:nvSpPr>
          <p:cNvPr id="4" name="Diagrammplatzhalter 3"/>
          <p:cNvSpPr>
            <a:spLocks noGrp="1"/>
          </p:cNvSpPr>
          <p:nvPr>
            <p:ph type="chart" sz="quarter" idx="15"/>
          </p:nvPr>
        </p:nvSpPr>
        <p:spPr>
          <a:xfrm>
            <a:off x="253468" y="1274763"/>
            <a:ext cx="5967412" cy="3044825"/>
          </a:xfrm>
        </p:spPr>
        <p:txBody>
          <a:bodyPr/>
          <a:lstStyle>
            <a:lvl1pPr marL="0" indent="0">
              <a:buNone/>
              <a:defRPr>
                <a:latin typeface="voestalpine" panose="020B0500030000000000" pitchFamily="34" charset="0"/>
              </a:defRPr>
            </a:lvl1pPr>
          </a:lstStyle>
          <a:p>
            <a:r>
              <a:rPr lang="de-DE" noProof="0"/>
              <a:t>Diagramm durch Klicken auf Symbol hinzufügen</a:t>
            </a:r>
            <a:endParaRPr lang="de-AT" noProof="0" dirty="0"/>
          </a:p>
        </p:txBody>
      </p:sp>
      <p:cxnSp>
        <p:nvCxnSpPr>
          <p:cNvPr id="15" name="Gerade Verbindung 14"/>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Textfeld 12"/>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616CADF9-58CE-48E8-BD25-1CC9EE82BEB0}" type="datetime4">
              <a:rPr lang="de-AT" smtClean="0"/>
              <a:t>23. März 2023</a:t>
            </a:fld>
            <a:endParaRPr lang="de-AT" dirty="0"/>
          </a:p>
        </p:txBody>
      </p:sp>
      <p:sp>
        <p:nvSpPr>
          <p:cNvPr id="16"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7"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178155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sfolie Tabelle">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5" name="Tabellenplatzhalter 4"/>
          <p:cNvSpPr>
            <a:spLocks noGrp="1"/>
          </p:cNvSpPr>
          <p:nvPr>
            <p:ph type="tbl" sz="quarter" idx="16"/>
          </p:nvPr>
        </p:nvSpPr>
        <p:spPr>
          <a:xfrm>
            <a:off x="256115" y="1274763"/>
            <a:ext cx="5981700" cy="3044825"/>
          </a:xfrm>
        </p:spPr>
        <p:txBody>
          <a:bodyPr/>
          <a:lstStyle>
            <a:lvl1pPr marL="0" indent="0">
              <a:buNone/>
              <a:defRPr>
                <a:latin typeface="voestalpine" panose="020B0500030000000000" pitchFamily="34" charset="0"/>
              </a:defRPr>
            </a:lvl1pPr>
          </a:lstStyle>
          <a:p>
            <a:r>
              <a:rPr lang="de-DE" noProof="0"/>
              <a:t>Tabelle durch Klicken auf Symbol hinzufügen</a:t>
            </a:r>
            <a:endParaRPr lang="de-AT" noProof="0" dirty="0"/>
          </a:p>
        </p:txBody>
      </p:sp>
      <p:sp>
        <p:nvSpPr>
          <p:cNvPr id="10" name="Textplatzhalter 8"/>
          <p:cNvSpPr>
            <a:spLocks noGrp="1"/>
          </p:cNvSpPr>
          <p:nvPr>
            <p:ph type="body" sz="quarter" idx="14"/>
          </p:nvPr>
        </p:nvSpPr>
        <p:spPr>
          <a:xfrm>
            <a:off x="6469380" y="1274763"/>
            <a:ext cx="2422208" cy="3044825"/>
          </a:xfrm>
        </p:spPr>
        <p:txBody>
          <a:bodyPr>
            <a:normAutofit/>
          </a:bodyPr>
          <a:lstStyle>
            <a:lvl1pPr marL="180000" indent="-180000">
              <a:defRPr sz="1600">
                <a:latin typeface="voestalpine" panose="020B0500030000000000" pitchFamily="34" charset="0"/>
              </a:defRPr>
            </a:lvl1pPr>
            <a:lvl2pPr marL="180000" indent="-180000">
              <a:defRPr sz="1600">
                <a:latin typeface="voestalpine" panose="020B0500030000000000" pitchFamily="34" charset="0"/>
              </a:defRPr>
            </a:lvl2pPr>
            <a:lvl3pPr marL="360000" indent="-180000">
              <a:defRPr sz="1400">
                <a:latin typeface="voestalpine" panose="020B0500030000000000" pitchFamily="34" charset="0"/>
              </a:defRPr>
            </a:lvl3pPr>
            <a:lvl4pPr marL="540000" indent="-180000">
              <a:defRPr sz="1200">
                <a:latin typeface="voestalpine" panose="020B0500030000000000" pitchFamily="34" charset="0"/>
              </a:defRPr>
            </a:lvl4pPr>
            <a:lvl5pPr marL="720000" indent="-180000">
              <a:defRPr sz="10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16" name="Gerade Verbindung 15"/>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Textfeld 12"/>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938B207A-8E73-4BBD-AE6E-B76923DB7753}" type="datetime4">
              <a:rPr lang="de-AT" smtClean="0"/>
              <a:t>23. März 2023</a:t>
            </a:fld>
            <a:endParaRPr lang="de-AT" dirty="0"/>
          </a:p>
        </p:txBody>
      </p:sp>
      <p:sp>
        <p:nvSpPr>
          <p:cNvPr id="15"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7"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170095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sfolie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4" name="SmartArt-Platzhalter 3"/>
          <p:cNvSpPr>
            <a:spLocks noGrp="1"/>
          </p:cNvSpPr>
          <p:nvPr>
            <p:ph type="dgm" sz="quarter" idx="17"/>
          </p:nvPr>
        </p:nvSpPr>
        <p:spPr>
          <a:xfrm>
            <a:off x="256115" y="1274763"/>
            <a:ext cx="5981700" cy="3044825"/>
          </a:xfrm>
        </p:spPr>
        <p:txBody>
          <a:bodyPr/>
          <a:lstStyle>
            <a:lvl1pPr marL="0" indent="0">
              <a:buNone/>
              <a:defRPr>
                <a:latin typeface="voestalpine" panose="020B0500030000000000" pitchFamily="34" charset="0"/>
              </a:defRPr>
            </a:lvl1pPr>
          </a:lstStyle>
          <a:p>
            <a:r>
              <a:rPr lang="de-DE" noProof="0"/>
              <a:t>Klicken Sie auf das Symbol, um die SmartArt-Grafik hinzuzufügen</a:t>
            </a:r>
            <a:endParaRPr lang="de-AT" noProof="0" dirty="0"/>
          </a:p>
        </p:txBody>
      </p:sp>
      <p:sp>
        <p:nvSpPr>
          <p:cNvPr id="10" name="Textplatzhalter 8"/>
          <p:cNvSpPr>
            <a:spLocks noGrp="1"/>
          </p:cNvSpPr>
          <p:nvPr>
            <p:ph type="body" sz="quarter" idx="14"/>
          </p:nvPr>
        </p:nvSpPr>
        <p:spPr>
          <a:xfrm>
            <a:off x="6469380" y="1274763"/>
            <a:ext cx="2422208" cy="3044825"/>
          </a:xfrm>
        </p:spPr>
        <p:txBody>
          <a:bodyPr>
            <a:normAutofit/>
          </a:bodyPr>
          <a:lstStyle>
            <a:lvl1pPr marL="180000" indent="-180000">
              <a:defRPr sz="1600">
                <a:latin typeface="voestalpine" panose="020B0500030000000000" pitchFamily="34" charset="0"/>
              </a:defRPr>
            </a:lvl1pPr>
            <a:lvl2pPr marL="180000" indent="-180000">
              <a:defRPr sz="1600">
                <a:latin typeface="voestalpine" panose="020B0500030000000000" pitchFamily="34" charset="0"/>
              </a:defRPr>
            </a:lvl2pPr>
            <a:lvl3pPr marL="360000" indent="-180000">
              <a:defRPr sz="1400">
                <a:latin typeface="voestalpine" panose="020B0500030000000000" pitchFamily="34" charset="0"/>
              </a:defRPr>
            </a:lvl3pPr>
            <a:lvl4pPr marL="540000" indent="-180000">
              <a:defRPr sz="1200">
                <a:latin typeface="voestalpine" panose="020B0500030000000000" pitchFamily="34" charset="0"/>
              </a:defRPr>
            </a:lvl4pPr>
            <a:lvl5pPr marL="720000" indent="-180000">
              <a:defRPr sz="10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16" name="Gerade Verbindung 15"/>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Textfeld 12"/>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62050621-FD4E-4526-959C-6D9FABA8E393}" type="datetime4">
              <a:rPr lang="de-AT" smtClean="0"/>
              <a:t>23. März 2023</a:t>
            </a:fld>
            <a:endParaRPr lang="de-AT" dirty="0"/>
          </a:p>
        </p:txBody>
      </p:sp>
      <p:sp>
        <p:nvSpPr>
          <p:cNvPr id="15"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7"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31373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folie Produktmarke">
    <p:spTree>
      <p:nvGrpSpPr>
        <p:cNvPr id="1" name=""/>
        <p:cNvGrpSpPr/>
        <p:nvPr/>
      </p:nvGrpSpPr>
      <p:grpSpPr>
        <a:xfrm>
          <a:off x="0" y="0"/>
          <a:ext cx="0" cy="0"/>
          <a:chOff x="0" y="0"/>
          <a:chExt cx="0" cy="0"/>
        </a:xfrm>
      </p:grpSpPr>
      <p:sp>
        <p:nvSpPr>
          <p:cNvPr id="2" name="Titel 1"/>
          <p:cNvSpPr>
            <a:spLocks noGrp="1"/>
          </p:cNvSpPr>
          <p:nvPr>
            <p:ph type="title"/>
          </p:nvPr>
        </p:nvSpPr>
        <p:spPr>
          <a:xfrm>
            <a:off x="264582" y="133350"/>
            <a:ext cx="6040968" cy="92865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3" name="Inhaltsplatzhalter 2"/>
          <p:cNvSpPr>
            <a:spLocks noGrp="1"/>
          </p:cNvSpPr>
          <p:nvPr>
            <p:ph idx="1"/>
          </p:nvPr>
        </p:nvSpPr>
        <p:spPr>
          <a:xfrm>
            <a:off x="256264" y="1278000"/>
            <a:ext cx="8635324" cy="3041588"/>
          </a:xfrm>
        </p:spPr>
        <p:txBody>
          <a:bodyPr/>
          <a:lstStyle>
            <a:lvl1pPr>
              <a:defRPr>
                <a:latin typeface="voestalpine" panose="020B0500030000000000" pitchFamily="34" charset="0"/>
              </a:defRPr>
            </a:lvl1pPr>
            <a:lvl2pPr marL="360000" indent="-360000">
              <a:defRPr>
                <a:latin typeface="voestalpine" panose="020B0500030000000000" pitchFamily="34" charset="0"/>
              </a:defRPr>
            </a:lvl2pPr>
            <a:lvl3pPr marL="720000" indent="-360000">
              <a:defRPr>
                <a:latin typeface="voestalpine" panose="020B0500030000000000" pitchFamily="34" charset="0"/>
              </a:defRPr>
            </a:lvl3pPr>
            <a:lvl4pPr marL="1080000">
              <a:defRPr>
                <a:latin typeface="voestalpine" panose="020B0500030000000000" pitchFamily="34" charset="0"/>
              </a:defRPr>
            </a:lvl4pPr>
            <a:lvl5pPr marL="1440000" indent="-360000">
              <a:defRPr baseline="0">
                <a:latin typeface="voestalpine" panose="020B0500030000000000" pitchFamily="34" charset="0"/>
              </a:defRPr>
            </a:lvl5pPr>
            <a:lvl6pPr>
              <a:defRPr/>
            </a:lvl6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sp>
        <p:nvSpPr>
          <p:cNvPr id="5" name="Bildplatzhalter 4"/>
          <p:cNvSpPr>
            <a:spLocks noGrp="1"/>
          </p:cNvSpPr>
          <p:nvPr>
            <p:ph type="pic" sz="quarter" idx="10" hasCustomPrompt="1"/>
          </p:nvPr>
        </p:nvSpPr>
        <p:spPr>
          <a:xfrm>
            <a:off x="6494465" y="261938"/>
            <a:ext cx="2376487" cy="727075"/>
          </a:xfrm>
          <a:ln w="38100">
            <a:solidFill>
              <a:schemeClr val="accent1"/>
            </a:solidFill>
            <a:prstDash val="dash"/>
          </a:ln>
        </p:spPr>
        <p:txBody>
          <a:bodyPr anchor="b">
            <a:normAutofit/>
          </a:bodyPr>
          <a:lstStyle>
            <a:lvl1pPr marL="0" indent="0">
              <a:buNone/>
              <a:defRPr sz="1600">
                <a:latin typeface="voestalpine" panose="020B0500030000000000" pitchFamily="34" charset="0"/>
              </a:defRPr>
            </a:lvl1pPr>
          </a:lstStyle>
          <a:p>
            <a:r>
              <a:rPr lang="de-AT" noProof="0" dirty="0"/>
              <a:t>Produkt- oder Aktionsmarke einfügen</a:t>
            </a:r>
          </a:p>
        </p:txBody>
      </p:sp>
      <p:cxnSp>
        <p:nvCxnSpPr>
          <p:cNvPr id="10" name="Gerade Verbindung 9"/>
          <p:cNvCxnSpPr/>
          <p:nvPr userDrawn="1"/>
        </p:nvCxnSpPr>
        <p:spPr>
          <a:xfrm>
            <a:off x="255588" y="1058333"/>
            <a:ext cx="60499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Textfeld 12"/>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3F90794E-E3DA-4A10-B4C8-0BAD47646ED5}" type="datetime4">
              <a:rPr lang="de-AT" smtClean="0"/>
              <a:t>23. März 2023</a:t>
            </a:fld>
            <a:endParaRPr lang="de-AT" dirty="0"/>
          </a:p>
        </p:txBody>
      </p:sp>
      <p:sp>
        <p:nvSpPr>
          <p:cNvPr id="16"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7"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24004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5588" y="650532"/>
            <a:ext cx="8636000" cy="1634340"/>
          </a:xfrm>
        </p:spPr>
        <p:txBody>
          <a:bodyPr tIns="46800" bIns="46800">
            <a:noAutofit/>
          </a:bodyPr>
          <a:lstStyle>
            <a:lvl1pPr algn="l">
              <a:defRPr sz="5400">
                <a:solidFill>
                  <a:schemeClr val="tx1"/>
                </a:solidFill>
                <a:latin typeface="voestalpine" panose="020B0500030000000000" pitchFamily="34" charset="0"/>
              </a:defRPr>
            </a:lvl1pPr>
          </a:lstStyle>
          <a:p>
            <a:r>
              <a:rPr lang="de-AT" noProof="0" dirty="0"/>
              <a:t>Schlussmasterformat durch Klicken bearbeiten</a:t>
            </a:r>
          </a:p>
        </p:txBody>
      </p:sp>
      <p:sp>
        <p:nvSpPr>
          <p:cNvPr id="3" name="Untertitel 2"/>
          <p:cNvSpPr>
            <a:spLocks noGrp="1"/>
          </p:cNvSpPr>
          <p:nvPr>
            <p:ph type="subTitle" idx="1"/>
          </p:nvPr>
        </p:nvSpPr>
        <p:spPr>
          <a:xfrm>
            <a:off x="255588" y="2283117"/>
            <a:ext cx="8636000" cy="1604963"/>
          </a:xfrm>
        </p:spPr>
        <p:txBody>
          <a:bodyPr lIns="0" tIns="46800" bIns="46800">
            <a:normAutofit/>
          </a:bodyPr>
          <a:lstStyle>
            <a:lvl1pPr marL="0" indent="0" algn="l">
              <a:buNone/>
              <a:defRPr sz="2800">
                <a:solidFill>
                  <a:schemeClr val="tx1"/>
                </a:solidFill>
                <a:latin typeface="voestalpine" panose="020B0500030000000000"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de-AT" noProof="0" dirty="0"/>
          </a:p>
        </p:txBody>
      </p:sp>
      <p:cxnSp>
        <p:nvCxnSpPr>
          <p:cNvPr id="16" name="Gerade Verbindung 15"/>
          <p:cNvCxnSpPr/>
          <p:nvPr userDrawn="1"/>
        </p:nvCxnSpPr>
        <p:spPr>
          <a:xfrm>
            <a:off x="255588" y="2294759"/>
            <a:ext cx="86360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2" name="Textfeld 11"/>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AA3D5AE2-9744-4CE8-A84C-0092129A5986}" type="datetime4">
              <a:rPr lang="de-AT" smtClean="0"/>
              <a:t>23. März 2023</a:t>
            </a:fld>
            <a:endParaRPr lang="de-AT" dirty="0"/>
          </a:p>
        </p:txBody>
      </p:sp>
      <p:sp>
        <p:nvSpPr>
          <p:cNvPr id="14"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5"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125036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folie 1">
    <p:bg>
      <p:bgPr>
        <a:solidFill>
          <a:srgbClr val="0082B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5587" y="984344"/>
            <a:ext cx="8632525" cy="1325700"/>
          </a:xfrm>
        </p:spPr>
        <p:txBody>
          <a:bodyPr tIns="46800" bIns="46800">
            <a:noAutofit/>
          </a:bodyPr>
          <a:lstStyle>
            <a:lvl1pPr algn="l">
              <a:defRPr sz="5400">
                <a:solidFill>
                  <a:schemeClr val="bg1"/>
                </a:solidFill>
                <a:latin typeface="voestalpine" panose="020B0500030000000000" pitchFamily="34" charset="0"/>
              </a:defRPr>
            </a:lvl1pPr>
          </a:lstStyle>
          <a:p>
            <a:r>
              <a:rPr lang="de-DE" noProof="0"/>
              <a:t>Mastertitelformat bearbeiten</a:t>
            </a:r>
            <a:endParaRPr lang="de-AT" noProof="0" dirty="0"/>
          </a:p>
        </p:txBody>
      </p:sp>
      <p:sp>
        <p:nvSpPr>
          <p:cNvPr id="3" name="Untertitel 2"/>
          <p:cNvSpPr>
            <a:spLocks noGrp="1"/>
          </p:cNvSpPr>
          <p:nvPr>
            <p:ph type="subTitle" idx="1"/>
          </p:nvPr>
        </p:nvSpPr>
        <p:spPr>
          <a:xfrm>
            <a:off x="256115" y="2445043"/>
            <a:ext cx="8635473" cy="1284475"/>
          </a:xfrm>
        </p:spPr>
        <p:txBody>
          <a:bodyPr lIns="0" tIns="46800" bIns="46800">
            <a:normAutofit/>
          </a:bodyPr>
          <a:lstStyle>
            <a:lvl1pPr marL="0" indent="0" algn="l">
              <a:buNone/>
              <a:defRPr sz="2800">
                <a:solidFill>
                  <a:schemeClr val="bg1"/>
                </a:solidFill>
                <a:latin typeface="voestalpine" panose="020B0500030000000000"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Master-Untertitelformat bearbeiten</a:t>
            </a:r>
            <a:endParaRPr lang="de-AT" noProof="0" dirty="0"/>
          </a:p>
        </p:txBody>
      </p:sp>
      <p:cxnSp>
        <p:nvCxnSpPr>
          <p:cNvPr id="9" name="Gerade Verbindung 8"/>
          <p:cNvCxnSpPr/>
          <p:nvPr userDrawn="1"/>
        </p:nvCxnSpPr>
        <p:spPr>
          <a:xfrm>
            <a:off x="255991" y="2268918"/>
            <a:ext cx="86364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descr="C:\Users\reibenm\Desktop\Marke\Markenphase VIIII\Markenprozess\Corporate Design\Erste Umsetzungen\Vorlagen neu\1. Gecheckt von IT\v_S_PP_2\v_S_PP_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568" y="2622550"/>
            <a:ext cx="9236076" cy="2520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6115" y="4577518"/>
            <a:ext cx="5782735" cy="169277"/>
          </a:xfrm>
          <a:prstGeom prst="rect">
            <a:avLst/>
          </a:prstGeom>
          <a:noFill/>
        </p:spPr>
        <p:txBody>
          <a:bodyPr wrap="square" lIns="0" tIns="0" rIns="0" bIns="0" rtlCol="0">
            <a:spAutoFit/>
          </a:bodyPr>
          <a:lstStyle/>
          <a:p>
            <a:pPr algn="l"/>
            <a:r>
              <a:rPr lang="de-AT" sz="1100" b="1" noProof="0">
                <a:solidFill>
                  <a:schemeClr val="tx1"/>
                </a:solidFill>
                <a:latin typeface="voestalpine" panose="020B0500030000000000" pitchFamily="34" charset="0"/>
              </a:rPr>
              <a:t>voestalpine Stahl GmbH</a:t>
            </a:r>
            <a:endParaRPr lang="de-AT" sz="1100" b="1" noProof="0" dirty="0">
              <a:solidFill>
                <a:schemeClr val="tx1"/>
              </a:solidFill>
              <a:latin typeface="voestalpine" panose="020B0500030000000000" pitchFamily="34" charset="0"/>
            </a:endParaRPr>
          </a:p>
        </p:txBody>
      </p:sp>
      <p:sp>
        <p:nvSpPr>
          <p:cNvPr id="7" name="Textfeld 6"/>
          <p:cNvSpPr txBox="1"/>
          <p:nvPr userDrawn="1"/>
        </p:nvSpPr>
        <p:spPr>
          <a:xfrm>
            <a:off x="256115" y="4745303"/>
            <a:ext cx="5782735" cy="169277"/>
          </a:xfrm>
          <a:prstGeom prst="rect">
            <a:avLst/>
          </a:prstGeom>
          <a:noFill/>
        </p:spPr>
        <p:txBody>
          <a:bodyPr wrap="square" lIns="0" tIns="0" rIns="0" bIns="0" rtlCol="0">
            <a:spAutoFit/>
          </a:bodyPr>
          <a:lstStyle/>
          <a:p>
            <a:pPr algn="l"/>
            <a:r>
              <a:rPr lang="de-AT" sz="1100" b="0" noProof="0">
                <a:solidFill>
                  <a:schemeClr val="tx1"/>
                </a:solidFill>
                <a:latin typeface="voestalpine" panose="020B0500030000000000" pitchFamily="34" charset="0"/>
              </a:rPr>
              <a:t>www.voestalpine.com/stahl</a:t>
            </a:r>
            <a:endParaRPr lang="de-AT" sz="1100" b="0" noProof="0" dirty="0">
              <a:solidFill>
                <a:schemeClr val="tx1"/>
              </a:solidFill>
              <a:latin typeface="voestalpine" panose="020B0500030000000000" pitchFamily="34" charset="0"/>
            </a:endParaRPr>
          </a:p>
        </p:txBody>
      </p:sp>
      <p:sp>
        <p:nvSpPr>
          <p:cNvPr id="11" name="Textplatzhalter 4"/>
          <p:cNvSpPr>
            <a:spLocks noGrp="1"/>
          </p:cNvSpPr>
          <p:nvPr>
            <p:ph type="body" sz="quarter" idx="10"/>
          </p:nvPr>
        </p:nvSpPr>
        <p:spPr>
          <a:xfrm>
            <a:off x="255600" y="3826800"/>
            <a:ext cx="5343525" cy="327025"/>
          </a:xfrm>
        </p:spPr>
        <p:txBody>
          <a:bodyPr>
            <a:normAutofit/>
          </a:bodyPr>
          <a:lstStyle>
            <a:lvl1pPr marL="0" indent="0">
              <a:buNone/>
              <a:defRPr sz="11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63578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2">
    <p:spTree>
      <p:nvGrpSpPr>
        <p:cNvPr id="1" name=""/>
        <p:cNvGrpSpPr/>
        <p:nvPr/>
      </p:nvGrpSpPr>
      <p:grpSpPr>
        <a:xfrm>
          <a:off x="0" y="0"/>
          <a:ext cx="0" cy="0"/>
          <a:chOff x="0" y="0"/>
          <a:chExt cx="0" cy="0"/>
        </a:xfrm>
      </p:grpSpPr>
      <p:sp>
        <p:nvSpPr>
          <p:cNvPr id="2" name="Titel 1"/>
          <p:cNvSpPr>
            <a:spLocks noGrp="1"/>
          </p:cNvSpPr>
          <p:nvPr>
            <p:ph type="ctrTitle"/>
          </p:nvPr>
        </p:nvSpPr>
        <p:spPr>
          <a:xfrm>
            <a:off x="255587" y="984344"/>
            <a:ext cx="8632525" cy="1325700"/>
          </a:xfrm>
        </p:spPr>
        <p:txBody>
          <a:bodyPr tIns="46800" bIns="46800">
            <a:noAutofit/>
          </a:bodyPr>
          <a:lstStyle>
            <a:lvl1pPr algn="l">
              <a:defRPr sz="5400">
                <a:solidFill>
                  <a:schemeClr val="tx1"/>
                </a:solidFill>
                <a:latin typeface="voestalpine" panose="020B0500030000000000" pitchFamily="34" charset="0"/>
              </a:defRPr>
            </a:lvl1pPr>
          </a:lstStyle>
          <a:p>
            <a:r>
              <a:rPr lang="de-DE" noProof="0"/>
              <a:t>Titelmasterformat durch Klicken bearbeiten</a:t>
            </a:r>
            <a:endParaRPr lang="de-AT" noProof="0" dirty="0"/>
          </a:p>
        </p:txBody>
      </p:sp>
      <p:pic>
        <p:nvPicPr>
          <p:cNvPr id="1026" name="Picture 2" descr="C:\Users\reibenm\Desktop\Marke\Markenphase VIIII\Markenprozess\Corporate Design\Erste Umsetzungen\Vorlagen neu\v_S_BL_PP\v_S_BL_P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622550"/>
            <a:ext cx="9144000" cy="2520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userDrawn="1"/>
        </p:nvSpPr>
        <p:spPr>
          <a:xfrm>
            <a:off x="256115" y="4745303"/>
            <a:ext cx="5782735" cy="169277"/>
          </a:xfrm>
          <a:prstGeom prst="rect">
            <a:avLst/>
          </a:prstGeom>
          <a:noFill/>
        </p:spPr>
        <p:txBody>
          <a:bodyPr wrap="square" lIns="0" tIns="0" rIns="0" bIns="0" rtlCol="0">
            <a:spAutoFit/>
          </a:bodyPr>
          <a:lstStyle/>
          <a:p>
            <a:pPr algn="l"/>
            <a:r>
              <a:rPr lang="de-AT" sz="1100" b="0" noProof="0">
                <a:solidFill>
                  <a:schemeClr val="tx1"/>
                </a:solidFill>
                <a:latin typeface="voestalpine" panose="020B0500030000000000" pitchFamily="34" charset="0"/>
              </a:rPr>
              <a:t>www.voestalpine.com/stahl</a:t>
            </a:r>
            <a:endParaRPr lang="de-AT" sz="1100" b="0" noProof="0" dirty="0">
              <a:solidFill>
                <a:schemeClr val="tx1"/>
              </a:solidFill>
              <a:latin typeface="voestalpine" panose="020B0500030000000000" pitchFamily="34" charset="0"/>
            </a:endParaRPr>
          </a:p>
        </p:txBody>
      </p:sp>
      <p:sp>
        <p:nvSpPr>
          <p:cNvPr id="12" name="Textfeld 11"/>
          <p:cNvSpPr txBox="1"/>
          <p:nvPr userDrawn="1"/>
        </p:nvSpPr>
        <p:spPr>
          <a:xfrm>
            <a:off x="256115" y="4577518"/>
            <a:ext cx="5782735" cy="169277"/>
          </a:xfrm>
          <a:prstGeom prst="rect">
            <a:avLst/>
          </a:prstGeom>
          <a:noFill/>
        </p:spPr>
        <p:txBody>
          <a:bodyPr wrap="square" lIns="0" tIns="0" rIns="0" bIns="0" rtlCol="0">
            <a:spAutoFit/>
          </a:bodyPr>
          <a:lstStyle/>
          <a:p>
            <a:pPr algn="l"/>
            <a:r>
              <a:rPr lang="de-AT" sz="1100" b="1" noProof="0">
                <a:solidFill>
                  <a:schemeClr val="tx1"/>
                </a:solidFill>
                <a:latin typeface="voestalpine" panose="020B0500030000000000" pitchFamily="34" charset="0"/>
              </a:rPr>
              <a:t>voestalpine Stahl GmbH</a:t>
            </a:r>
            <a:endParaRPr lang="de-AT" sz="1100" b="1" noProof="0" dirty="0">
              <a:solidFill>
                <a:schemeClr val="tx1"/>
              </a:solidFill>
              <a:latin typeface="voestalpine" panose="020B0500030000000000" pitchFamily="34" charset="0"/>
            </a:endParaRPr>
          </a:p>
        </p:txBody>
      </p:sp>
      <p:sp>
        <p:nvSpPr>
          <p:cNvPr id="3" name="Untertitel 2"/>
          <p:cNvSpPr>
            <a:spLocks noGrp="1"/>
          </p:cNvSpPr>
          <p:nvPr>
            <p:ph type="subTitle" idx="1"/>
          </p:nvPr>
        </p:nvSpPr>
        <p:spPr>
          <a:xfrm>
            <a:off x="256115" y="2445043"/>
            <a:ext cx="8635473" cy="1284475"/>
          </a:xfrm>
        </p:spPr>
        <p:txBody>
          <a:bodyPr lIns="0" tIns="46800" bIns="46800">
            <a:normAutofit/>
          </a:bodyPr>
          <a:lstStyle>
            <a:lvl1pPr marL="0" indent="0" algn="l">
              <a:buNone/>
              <a:defRPr sz="2800">
                <a:solidFill>
                  <a:schemeClr val="tx1"/>
                </a:solidFill>
                <a:latin typeface="voestalpine" panose="020B0500030000000000"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de-AT" noProof="0" dirty="0"/>
          </a:p>
        </p:txBody>
      </p:sp>
      <p:cxnSp>
        <p:nvCxnSpPr>
          <p:cNvPr id="9" name="Gerade Verbindung 8"/>
          <p:cNvCxnSpPr/>
          <p:nvPr userDrawn="1"/>
        </p:nvCxnSpPr>
        <p:spPr>
          <a:xfrm>
            <a:off x="255991" y="2268918"/>
            <a:ext cx="86364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folie">
    <p:spTree>
      <p:nvGrpSpPr>
        <p:cNvPr id="1" name=""/>
        <p:cNvGrpSpPr/>
        <p:nvPr/>
      </p:nvGrpSpPr>
      <p:grpSpPr>
        <a:xfrm>
          <a:off x="0" y="0"/>
          <a:ext cx="0" cy="0"/>
          <a:chOff x="0" y="0"/>
          <a:chExt cx="0" cy="0"/>
        </a:xfrm>
      </p:grpSpPr>
      <p:sp>
        <p:nvSpPr>
          <p:cNvPr id="2" name="Titel 1"/>
          <p:cNvSpPr>
            <a:spLocks noGrp="1"/>
          </p:cNvSpPr>
          <p:nvPr>
            <p:ph type="title"/>
          </p:nvPr>
        </p:nvSpPr>
        <p:spPr>
          <a:xfrm>
            <a:off x="255588" y="1432559"/>
            <a:ext cx="8636000" cy="1328103"/>
          </a:xfrm>
        </p:spPr>
        <p:txBody>
          <a:bodyPr>
            <a:noAutofit/>
          </a:bodyPr>
          <a:lstStyle>
            <a:lvl1pPr marL="0" algn="l" defTabSz="914400" rtl="0" eaLnBrk="1" latinLnBrk="0" hangingPunct="1">
              <a:spcBef>
                <a:spcPct val="0"/>
              </a:spcBef>
              <a:buNone/>
              <a:defRPr lang="de-AT" sz="5400" kern="1200" dirty="0">
                <a:solidFill>
                  <a:schemeClr val="tx1"/>
                </a:solidFill>
                <a:latin typeface="voestalpine" panose="020B0500030000000000" pitchFamily="34" charset="0"/>
                <a:ea typeface="+mj-ea"/>
                <a:cs typeface="+mj-cs"/>
              </a:defRPr>
            </a:lvl1pPr>
          </a:lstStyle>
          <a:p>
            <a:r>
              <a:rPr lang="de-DE" noProof="0"/>
              <a:t>Titelmasterformat durch Klicken bearbeiten</a:t>
            </a:r>
            <a:endParaRPr lang="de-AT" noProof="0" dirty="0"/>
          </a:p>
        </p:txBody>
      </p:sp>
      <p:cxnSp>
        <p:nvCxnSpPr>
          <p:cNvPr id="8" name="Gerade Verbindung 7"/>
          <p:cNvCxnSpPr/>
          <p:nvPr userDrawn="1"/>
        </p:nvCxnSpPr>
        <p:spPr>
          <a:xfrm>
            <a:off x="255588" y="2740025"/>
            <a:ext cx="86360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8" name="Textfeld 17"/>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9"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F71729BA-3A99-4CFA-88DA-80057BE5F499}" type="datetime4">
              <a:rPr lang="de-AT" smtClean="0"/>
              <a:t>23. März 2023</a:t>
            </a:fld>
            <a:endParaRPr lang="de-AT" dirty="0"/>
          </a:p>
        </p:txBody>
      </p:sp>
      <p:sp>
        <p:nvSpPr>
          <p:cNvPr id="11"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2"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400139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8" name="Bildplatzhalter 6"/>
          <p:cNvSpPr>
            <a:spLocks noGrp="1"/>
          </p:cNvSpPr>
          <p:nvPr>
            <p:ph type="pic" sz="quarter" idx="13"/>
          </p:nvPr>
        </p:nvSpPr>
        <p:spPr>
          <a:xfrm>
            <a:off x="256115" y="171450"/>
            <a:ext cx="8635473" cy="4148138"/>
          </a:xfrm>
        </p:spPr>
        <p:txBody>
          <a:bodyPr/>
          <a:lstStyle>
            <a:lvl1pPr marL="0" indent="0">
              <a:buNone/>
              <a:defRPr>
                <a:latin typeface="voestalpine" panose="020B0500030000000000" pitchFamily="34" charset="0"/>
              </a:defRPr>
            </a:lvl1pPr>
          </a:lstStyle>
          <a:p>
            <a:r>
              <a:rPr lang="de-DE" noProof="0"/>
              <a:t>Bild durch Klicken auf Symbol hinzufügen</a:t>
            </a:r>
            <a:endParaRPr lang="de-AT" noProof="0" dirty="0"/>
          </a:p>
        </p:txBody>
      </p:sp>
      <p:sp>
        <p:nvSpPr>
          <p:cNvPr id="9" name="Textfeld 8"/>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0" name="Textfeld 9"/>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2B5FAA3E-AE11-4833-897A-92EF90D0F45D}" type="datetime4">
              <a:rPr lang="de-AT" smtClean="0"/>
              <a:t>23. März 2023</a:t>
            </a:fld>
            <a:endParaRPr lang="de-AT" dirty="0"/>
          </a:p>
        </p:txBody>
      </p:sp>
      <p:sp>
        <p:nvSpPr>
          <p:cNvPr id="14"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5"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298391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sfolie Text">
    <p:spTree>
      <p:nvGrpSpPr>
        <p:cNvPr id="1" name=""/>
        <p:cNvGrpSpPr/>
        <p:nvPr/>
      </p:nvGrpSpPr>
      <p:grpSpPr>
        <a:xfrm>
          <a:off x="0" y="0"/>
          <a:ext cx="0" cy="0"/>
          <a:chOff x="0" y="0"/>
          <a:chExt cx="0" cy="0"/>
        </a:xfrm>
      </p:grpSpPr>
      <p:sp>
        <p:nvSpPr>
          <p:cNvPr id="2" name="Titel 1"/>
          <p:cNvSpPr>
            <a:spLocks noGrp="1"/>
          </p:cNvSpPr>
          <p:nvPr>
            <p:ph type="title"/>
          </p:nvPr>
        </p:nvSpPr>
        <p:spPr>
          <a:xfrm>
            <a:off x="255588" y="171450"/>
            <a:ext cx="8636000" cy="89055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3" name="Inhaltsplatzhalter 2"/>
          <p:cNvSpPr>
            <a:spLocks noGrp="1"/>
          </p:cNvSpPr>
          <p:nvPr>
            <p:ph idx="1"/>
          </p:nvPr>
        </p:nvSpPr>
        <p:spPr>
          <a:xfrm>
            <a:off x="255588" y="1278000"/>
            <a:ext cx="8636000" cy="3041588"/>
          </a:xfrm>
        </p:spPr>
        <p:txBody>
          <a:bodyPr/>
          <a:lstStyle>
            <a:lvl1pPr>
              <a:defRPr>
                <a:latin typeface="voestalpine" panose="020B0500030000000000" pitchFamily="34" charset="0"/>
              </a:defRPr>
            </a:lvl1pPr>
            <a:lvl2pPr marL="270000" indent="-270000">
              <a:defRPr>
                <a:latin typeface="voestalpine" panose="020B0500030000000000" pitchFamily="34" charset="0"/>
              </a:defRPr>
            </a:lvl2pPr>
            <a:lvl3pPr marL="540000" indent="-270000">
              <a:defRPr>
                <a:latin typeface="voestalpine" panose="020B0500030000000000" pitchFamily="34" charset="0"/>
              </a:defRPr>
            </a:lvl3pPr>
            <a:lvl4pPr marL="810000">
              <a:defRPr>
                <a:latin typeface="voestalpine" panose="020B0500030000000000" pitchFamily="34" charset="0"/>
              </a:defRPr>
            </a:lvl4pPr>
            <a:lvl5pPr marL="1080000" indent="-270000">
              <a:defRPr sz="1400">
                <a:latin typeface="voestalpine" panose="020B0500030000000000" pitchFamily="34" charset="0"/>
              </a:defRPr>
            </a:lvl5pPr>
            <a:lvl6pPr marL="1350000" indent="-270000">
              <a:spcBef>
                <a:spcPts val="0"/>
              </a:spcBef>
              <a:defRPr sz="1200"/>
            </a:lvl6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14" name="Gerade Verbindung 13"/>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2" name="Textfeld 11"/>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F2E9F76D-5A7A-43C6-887F-5F5D1D38F55C}" type="datetime4">
              <a:rPr lang="de-AT" smtClean="0"/>
              <a:t>23. März 2023</a:t>
            </a:fld>
            <a:endParaRPr lang="de-AT" dirty="0"/>
          </a:p>
        </p:txBody>
      </p:sp>
      <p:sp>
        <p:nvSpPr>
          <p:cNvPr id="15"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6"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8246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großes 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7" name="Bildplatzhalter 6"/>
          <p:cNvSpPr>
            <a:spLocks noGrp="1"/>
          </p:cNvSpPr>
          <p:nvPr>
            <p:ph type="pic" sz="quarter" idx="13"/>
          </p:nvPr>
        </p:nvSpPr>
        <p:spPr>
          <a:xfrm>
            <a:off x="256115" y="1274763"/>
            <a:ext cx="4176713" cy="3044825"/>
          </a:xfrm>
        </p:spPr>
        <p:txBody>
          <a:bodyPr/>
          <a:lstStyle>
            <a:lvl1pPr marL="0" indent="0">
              <a:buNone/>
              <a:defRPr>
                <a:latin typeface="voestalpine" panose="020B0500030000000000" pitchFamily="34" charset="0"/>
              </a:defRPr>
            </a:lvl1pPr>
          </a:lstStyle>
          <a:p>
            <a:r>
              <a:rPr lang="de-DE" noProof="0"/>
              <a:t>Bild durch Klicken auf Symbol hinzufügen</a:t>
            </a:r>
            <a:endParaRPr lang="de-AT" noProof="0" dirty="0"/>
          </a:p>
        </p:txBody>
      </p:sp>
      <p:sp>
        <p:nvSpPr>
          <p:cNvPr id="9" name="Textplatzhalter 8"/>
          <p:cNvSpPr>
            <a:spLocks noGrp="1"/>
          </p:cNvSpPr>
          <p:nvPr>
            <p:ph type="body" sz="quarter" idx="14"/>
          </p:nvPr>
        </p:nvSpPr>
        <p:spPr>
          <a:xfrm>
            <a:off x="4643438" y="1274763"/>
            <a:ext cx="4248150" cy="3044825"/>
          </a:xfrm>
        </p:spPr>
        <p:txBody>
          <a:bodyPr/>
          <a:lstStyle>
            <a:lvl1pPr>
              <a:defRPr sz="2000">
                <a:latin typeface="voestalpine" panose="020B0500030000000000" pitchFamily="34" charset="0"/>
              </a:defRPr>
            </a:lvl1pPr>
            <a:lvl2pPr>
              <a:defRPr sz="2000">
                <a:latin typeface="voestalpine" panose="020B0500030000000000" pitchFamily="34" charset="0"/>
              </a:defRPr>
            </a:lvl2pPr>
            <a:lvl3pPr>
              <a:defRPr sz="1800">
                <a:latin typeface="voestalpine" panose="020B0500030000000000" pitchFamily="34" charset="0"/>
              </a:defRPr>
            </a:lvl3pPr>
            <a:lvl4pPr>
              <a:defRPr sz="1600">
                <a:latin typeface="voestalpine" panose="020B0500030000000000" pitchFamily="34" charset="0"/>
              </a:defRPr>
            </a:lvl4pPr>
            <a:lvl5pPr>
              <a:defRPr sz="16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15" name="Gerade Verbindung 14"/>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3" name="Textfeld 12"/>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07222CDE-3720-4492-A1DB-73DD081BFC21}" type="datetime4">
              <a:rPr lang="de-AT" smtClean="0"/>
              <a:t>23. März 2023</a:t>
            </a:fld>
            <a:endParaRPr lang="de-AT" dirty="0"/>
          </a:p>
        </p:txBody>
      </p:sp>
      <p:sp>
        <p:nvSpPr>
          <p:cNvPr id="16"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7"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25882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 große 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7" name="Bildplatzhalter 6"/>
          <p:cNvSpPr>
            <a:spLocks noGrp="1"/>
          </p:cNvSpPr>
          <p:nvPr>
            <p:ph type="pic" sz="quarter" idx="13"/>
          </p:nvPr>
        </p:nvSpPr>
        <p:spPr>
          <a:xfrm>
            <a:off x="256115" y="1274763"/>
            <a:ext cx="2016125" cy="3044825"/>
          </a:xfrm>
        </p:spPr>
        <p:txBody>
          <a:bodyPr/>
          <a:lstStyle>
            <a:lvl1pPr marL="0" indent="0">
              <a:buNone/>
              <a:defRPr>
                <a:latin typeface="voestalpine" panose="020B0500030000000000" pitchFamily="34" charset="0"/>
              </a:defRPr>
            </a:lvl1pPr>
          </a:lstStyle>
          <a:p>
            <a:r>
              <a:rPr lang="de-DE" noProof="0"/>
              <a:t>Bild durch Klicken auf Symbol hinzufügen</a:t>
            </a:r>
            <a:endParaRPr lang="de-AT" noProof="0" dirty="0"/>
          </a:p>
        </p:txBody>
      </p:sp>
      <p:sp>
        <p:nvSpPr>
          <p:cNvPr id="14" name="Bildplatzhalter 6"/>
          <p:cNvSpPr>
            <a:spLocks noGrp="1"/>
          </p:cNvSpPr>
          <p:nvPr>
            <p:ph type="pic" sz="quarter" idx="15"/>
          </p:nvPr>
        </p:nvSpPr>
        <p:spPr>
          <a:xfrm>
            <a:off x="2416703" y="1274763"/>
            <a:ext cx="2016124" cy="3044825"/>
          </a:xfrm>
        </p:spPr>
        <p:txBody>
          <a:bodyPr/>
          <a:lstStyle>
            <a:lvl1pPr marL="0" indent="0">
              <a:buNone/>
              <a:defRPr>
                <a:latin typeface="voestalpine" panose="020B0500030000000000" pitchFamily="34" charset="0"/>
              </a:defRPr>
            </a:lvl1pPr>
          </a:lstStyle>
          <a:p>
            <a:r>
              <a:rPr lang="de-DE" noProof="0"/>
              <a:t>Bild durch Klicken auf Symbol hinzufügen</a:t>
            </a:r>
            <a:endParaRPr lang="de-AT" noProof="0" dirty="0"/>
          </a:p>
        </p:txBody>
      </p:sp>
      <p:sp>
        <p:nvSpPr>
          <p:cNvPr id="11" name="Textplatzhalter 8"/>
          <p:cNvSpPr>
            <a:spLocks noGrp="1"/>
          </p:cNvSpPr>
          <p:nvPr>
            <p:ph type="body" sz="quarter" idx="14"/>
          </p:nvPr>
        </p:nvSpPr>
        <p:spPr>
          <a:xfrm>
            <a:off x="4643438" y="1274763"/>
            <a:ext cx="4176712" cy="3044825"/>
          </a:xfrm>
        </p:spPr>
        <p:txBody>
          <a:bodyPr/>
          <a:lstStyle>
            <a:lvl1pPr>
              <a:defRPr sz="2000">
                <a:latin typeface="voestalpine" panose="020B0500030000000000" pitchFamily="34" charset="0"/>
              </a:defRPr>
            </a:lvl1pPr>
            <a:lvl2pPr>
              <a:defRPr sz="2000">
                <a:latin typeface="voestalpine" panose="020B0500030000000000" pitchFamily="34" charset="0"/>
              </a:defRPr>
            </a:lvl2pPr>
            <a:lvl3pPr>
              <a:defRPr sz="1800">
                <a:latin typeface="voestalpine" panose="020B0500030000000000" pitchFamily="34" charset="0"/>
              </a:defRPr>
            </a:lvl3pPr>
            <a:lvl4pPr>
              <a:defRPr sz="1600">
                <a:latin typeface="voestalpine" panose="020B0500030000000000" pitchFamily="34" charset="0"/>
              </a:defRPr>
            </a:lvl4pPr>
            <a:lvl5pPr>
              <a:defRPr sz="16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20" name="Gerade Verbindung 19"/>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5" name="Textfeld 14"/>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6"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265EEA87-C3AD-4921-BD5E-D992B2956F1D}" type="datetime4">
              <a:rPr lang="de-AT" smtClean="0"/>
              <a:t>23. März 2023</a:t>
            </a:fld>
            <a:endParaRPr lang="de-AT" dirty="0"/>
          </a:p>
        </p:txBody>
      </p:sp>
      <p:sp>
        <p:nvSpPr>
          <p:cNvPr id="17"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8"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229613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4 kleine 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7" name="Bildplatzhalter 6"/>
          <p:cNvSpPr>
            <a:spLocks noGrp="1"/>
          </p:cNvSpPr>
          <p:nvPr>
            <p:ph type="pic" sz="quarter" idx="13"/>
          </p:nvPr>
        </p:nvSpPr>
        <p:spPr>
          <a:xfrm>
            <a:off x="256116" y="1274764"/>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sp>
        <p:nvSpPr>
          <p:cNvPr id="14" name="Bildplatzhalter 6"/>
          <p:cNvSpPr>
            <a:spLocks noGrp="1"/>
          </p:cNvSpPr>
          <p:nvPr>
            <p:ph type="pic" sz="quarter" idx="15"/>
          </p:nvPr>
        </p:nvSpPr>
        <p:spPr>
          <a:xfrm>
            <a:off x="2416703" y="1274764"/>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sp>
        <p:nvSpPr>
          <p:cNvPr id="15" name="Bildplatzhalter 6"/>
          <p:cNvSpPr>
            <a:spLocks noGrp="1"/>
          </p:cNvSpPr>
          <p:nvPr>
            <p:ph type="pic" sz="quarter" idx="16"/>
          </p:nvPr>
        </p:nvSpPr>
        <p:spPr>
          <a:xfrm>
            <a:off x="255162" y="2439988"/>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sp>
        <p:nvSpPr>
          <p:cNvPr id="16" name="Bildplatzhalter 6"/>
          <p:cNvSpPr>
            <a:spLocks noGrp="1"/>
          </p:cNvSpPr>
          <p:nvPr>
            <p:ph type="pic" sz="quarter" idx="17"/>
          </p:nvPr>
        </p:nvSpPr>
        <p:spPr>
          <a:xfrm>
            <a:off x="2416703" y="2448244"/>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sp>
        <p:nvSpPr>
          <p:cNvPr id="13" name="Textplatzhalter 8"/>
          <p:cNvSpPr>
            <a:spLocks noGrp="1"/>
          </p:cNvSpPr>
          <p:nvPr>
            <p:ph type="body" sz="quarter" idx="14"/>
          </p:nvPr>
        </p:nvSpPr>
        <p:spPr>
          <a:xfrm>
            <a:off x="4643438" y="1274763"/>
            <a:ext cx="4248150" cy="3044825"/>
          </a:xfrm>
        </p:spPr>
        <p:txBody>
          <a:bodyPr/>
          <a:lstStyle>
            <a:lvl1pPr>
              <a:defRPr sz="2000">
                <a:latin typeface="voestalpine" panose="020B0500030000000000" pitchFamily="34" charset="0"/>
              </a:defRPr>
            </a:lvl1pPr>
            <a:lvl2pPr>
              <a:defRPr sz="2000">
                <a:latin typeface="voestalpine" panose="020B0500030000000000" pitchFamily="34" charset="0"/>
              </a:defRPr>
            </a:lvl2pPr>
            <a:lvl3pPr>
              <a:defRPr sz="1800">
                <a:latin typeface="voestalpine" panose="020B0500030000000000" pitchFamily="34" charset="0"/>
              </a:defRPr>
            </a:lvl3pPr>
            <a:lvl4pPr>
              <a:defRPr sz="1600">
                <a:latin typeface="voestalpine" panose="020B0500030000000000" pitchFamily="34" charset="0"/>
              </a:defRPr>
            </a:lvl4pPr>
            <a:lvl5pPr>
              <a:defRPr sz="16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cxnSp>
        <p:nvCxnSpPr>
          <p:cNvPr id="24" name="Gerade Verbindung 23"/>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9" name="Textfeld 18"/>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20"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080DC4C2-6BDD-442F-92E4-64E85F62D811}" type="datetime4">
              <a:rPr lang="de-AT" smtClean="0"/>
              <a:t>23. März 2023</a:t>
            </a:fld>
            <a:endParaRPr lang="de-AT" dirty="0"/>
          </a:p>
        </p:txBody>
      </p:sp>
      <p:sp>
        <p:nvSpPr>
          <p:cNvPr id="21"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22"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330960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2 kleine 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255588" y="152400"/>
            <a:ext cx="8636000" cy="909600"/>
          </a:xfrm>
        </p:spPr>
        <p:txBody>
          <a:bodyPr/>
          <a:lstStyle>
            <a:lvl1pPr>
              <a:lnSpc>
                <a:spcPts val="3200"/>
              </a:lnSpc>
              <a:defRPr>
                <a:latin typeface="voestalpine" panose="020B0500030000000000" pitchFamily="34" charset="0"/>
              </a:defRPr>
            </a:lvl1pPr>
          </a:lstStyle>
          <a:p>
            <a:r>
              <a:rPr lang="de-DE" noProof="0"/>
              <a:t>Titelmasterformat durch Klicken bearbeiten</a:t>
            </a:r>
            <a:endParaRPr lang="de-AT" noProof="0" dirty="0"/>
          </a:p>
        </p:txBody>
      </p:sp>
      <p:sp>
        <p:nvSpPr>
          <p:cNvPr id="7" name="Bildplatzhalter 6"/>
          <p:cNvSpPr>
            <a:spLocks noGrp="1"/>
          </p:cNvSpPr>
          <p:nvPr>
            <p:ph type="pic" sz="quarter" idx="13"/>
          </p:nvPr>
        </p:nvSpPr>
        <p:spPr>
          <a:xfrm>
            <a:off x="256116" y="1274764"/>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sp>
        <p:nvSpPr>
          <p:cNvPr id="9" name="Textplatzhalter 8"/>
          <p:cNvSpPr>
            <a:spLocks noGrp="1"/>
          </p:cNvSpPr>
          <p:nvPr>
            <p:ph type="body" sz="quarter" idx="14"/>
          </p:nvPr>
        </p:nvSpPr>
        <p:spPr>
          <a:xfrm>
            <a:off x="2484438" y="1274763"/>
            <a:ext cx="6407150" cy="3044825"/>
          </a:xfrm>
        </p:spPr>
        <p:txBody>
          <a:bodyPr>
            <a:normAutofit/>
          </a:bodyPr>
          <a:lstStyle>
            <a:lvl1pPr>
              <a:defRPr sz="2000">
                <a:latin typeface="voestalpine" panose="020B0500030000000000" pitchFamily="34" charset="0"/>
              </a:defRPr>
            </a:lvl1pPr>
            <a:lvl2pPr>
              <a:defRPr sz="2000">
                <a:latin typeface="voestalpine" panose="020B0500030000000000" pitchFamily="34" charset="0"/>
              </a:defRPr>
            </a:lvl2pPr>
            <a:lvl3pPr>
              <a:defRPr sz="1800">
                <a:latin typeface="voestalpine" panose="020B0500030000000000" pitchFamily="34" charset="0"/>
              </a:defRPr>
            </a:lvl3pPr>
            <a:lvl4pPr>
              <a:defRPr sz="1600">
                <a:latin typeface="voestalpine" panose="020B0500030000000000" pitchFamily="34" charset="0"/>
              </a:defRPr>
            </a:lvl4pPr>
            <a:lvl5pPr>
              <a:defRPr sz="1600">
                <a:latin typeface="voestalpine" panose="020B0500030000000000"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dirty="0"/>
          </a:p>
        </p:txBody>
      </p:sp>
      <p:sp>
        <p:nvSpPr>
          <p:cNvPr id="15" name="Bildplatzhalter 6"/>
          <p:cNvSpPr>
            <a:spLocks noGrp="1"/>
          </p:cNvSpPr>
          <p:nvPr>
            <p:ph type="pic" sz="quarter" idx="16"/>
          </p:nvPr>
        </p:nvSpPr>
        <p:spPr>
          <a:xfrm>
            <a:off x="255162" y="2439988"/>
            <a:ext cx="2016124" cy="1085850"/>
          </a:xfrm>
        </p:spPr>
        <p:txBody>
          <a:bodyPr>
            <a:normAutofit/>
          </a:bodyPr>
          <a:lstStyle>
            <a:lvl1pPr marL="0" indent="0">
              <a:buNone/>
              <a:defRPr sz="1800">
                <a:latin typeface="voestalpine" panose="020B0500030000000000" pitchFamily="34" charset="0"/>
              </a:defRPr>
            </a:lvl1pPr>
          </a:lstStyle>
          <a:p>
            <a:r>
              <a:rPr lang="de-DE" noProof="0"/>
              <a:t>Bild durch Klicken auf Symbol hinzufügen</a:t>
            </a:r>
            <a:endParaRPr lang="de-AT" noProof="0" dirty="0"/>
          </a:p>
        </p:txBody>
      </p:sp>
      <p:cxnSp>
        <p:nvCxnSpPr>
          <p:cNvPr id="19" name="Gerade Verbindung 18"/>
          <p:cNvCxnSpPr/>
          <p:nvPr userDrawn="1"/>
        </p:nvCxnSpPr>
        <p:spPr>
          <a:xfrm>
            <a:off x="255588" y="1058333"/>
            <a:ext cx="863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519064"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4" name="Textfeld 13"/>
          <p:cNvSpPr txBox="1"/>
          <p:nvPr userDrawn="1"/>
        </p:nvSpPr>
        <p:spPr>
          <a:xfrm>
            <a:off x="1795131" y="4750288"/>
            <a:ext cx="203200" cy="169277"/>
          </a:xfrm>
          <a:prstGeom prst="rect">
            <a:avLst/>
          </a:prstGeom>
          <a:noFill/>
        </p:spPr>
        <p:txBody>
          <a:bodyPr wrap="square" lIns="0" tIns="0" rIns="0" bIns="0" rtlCol="0">
            <a:spAutoFit/>
          </a:bodyPr>
          <a:lstStyle/>
          <a:p>
            <a:r>
              <a:rPr lang="de-AT" sz="1100" noProof="0" dirty="0">
                <a:solidFill>
                  <a:schemeClr val="tx1"/>
                </a:solidFill>
                <a:latin typeface="voestalpine" panose="020B0500030000000000" pitchFamily="34" charset="0"/>
              </a:rPr>
              <a:t>|</a:t>
            </a:r>
          </a:p>
        </p:txBody>
      </p:sp>
      <p:sp>
        <p:nvSpPr>
          <p:cNvPr id="16"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3347D383-FF2D-4CFB-801B-9EDCB3712043}" type="datetime4">
              <a:rPr lang="de-AT" smtClean="0"/>
              <a:t>23. März 2023</a:t>
            </a:fld>
            <a:endParaRPr lang="de-AT" dirty="0"/>
          </a:p>
        </p:txBody>
      </p:sp>
      <p:sp>
        <p:nvSpPr>
          <p:cNvPr id="17"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8"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Tree>
    <p:extLst>
      <p:ext uri="{BB962C8B-B14F-4D97-AF65-F5344CB8AC3E}">
        <p14:creationId xmlns:p14="http://schemas.microsoft.com/office/powerpoint/2010/main" val="400204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5588" y="152400"/>
            <a:ext cx="8636000" cy="909600"/>
          </a:xfrm>
          <a:prstGeom prst="rect">
            <a:avLst/>
          </a:prstGeom>
        </p:spPr>
        <p:txBody>
          <a:bodyPr vert="horz" lIns="0" tIns="0" rIns="0" bIns="0" rtlCol="0" anchor="b" anchorCtr="0">
            <a:normAutofit/>
          </a:bodyPr>
          <a:lstStyle/>
          <a:p>
            <a:r>
              <a:rPr lang="de-AT" noProof="0" dirty="0"/>
              <a:t>Titelmasterformat durch Klicken bearbeiten</a:t>
            </a:r>
          </a:p>
        </p:txBody>
      </p:sp>
      <p:sp>
        <p:nvSpPr>
          <p:cNvPr id="3" name="Textplatzhalter 2"/>
          <p:cNvSpPr>
            <a:spLocks noGrp="1"/>
          </p:cNvSpPr>
          <p:nvPr>
            <p:ph type="body" idx="1"/>
          </p:nvPr>
        </p:nvSpPr>
        <p:spPr>
          <a:xfrm>
            <a:off x="255588" y="1278000"/>
            <a:ext cx="8636000" cy="2955797"/>
          </a:xfrm>
          <a:prstGeom prst="rect">
            <a:avLst/>
          </a:prstGeom>
        </p:spPr>
        <p:txBody>
          <a:bodyPr vert="horz" lIns="0" tIns="0" rIns="0" bIns="0" rtlCol="0">
            <a:normAutofit/>
          </a:bodyPr>
          <a:lstStyle/>
          <a:p>
            <a:pPr lvl="0"/>
            <a:r>
              <a:rPr lang="de-AT" noProof="0" dirty="0"/>
              <a:t>Textmasterformat bearbeiten</a:t>
            </a:r>
          </a:p>
          <a:p>
            <a:pPr lvl="1"/>
            <a:r>
              <a:rPr lang="de-AT" noProof="0" dirty="0"/>
              <a:t>Erste Ebene</a:t>
            </a:r>
          </a:p>
          <a:p>
            <a:pPr lvl="2"/>
            <a:r>
              <a:rPr lang="de-AT" noProof="0" dirty="0"/>
              <a:t>Zweite Ebene</a:t>
            </a:r>
          </a:p>
          <a:p>
            <a:pPr lvl="3"/>
            <a:r>
              <a:rPr lang="de-AT" noProof="0" dirty="0"/>
              <a:t>Dritte Ebene</a:t>
            </a:r>
          </a:p>
          <a:p>
            <a:pPr lvl="4"/>
            <a:r>
              <a:rPr lang="de-AT" noProof="0" dirty="0"/>
              <a:t>Vierte Ebene</a:t>
            </a:r>
          </a:p>
          <a:p>
            <a:pPr lvl="5"/>
            <a:r>
              <a:rPr lang="de-AT" sz="1200" noProof="0" dirty="0"/>
              <a:t>Fünfte Ebene</a:t>
            </a:r>
            <a:endParaRPr lang="de-AT" noProof="0" dirty="0"/>
          </a:p>
          <a:p>
            <a:pPr lvl="4"/>
            <a:endParaRPr lang="de-AT" noProof="0" dirty="0"/>
          </a:p>
          <a:p>
            <a:pPr lvl="4"/>
            <a:endParaRPr lang="de-AT" noProof="0" dirty="0"/>
          </a:p>
          <a:p>
            <a:pPr lvl="4"/>
            <a:endParaRPr lang="de-AT" noProof="0" dirty="0"/>
          </a:p>
        </p:txBody>
      </p:sp>
      <p:pic>
        <p:nvPicPr>
          <p:cNvPr id="2050" name="Picture 2" descr="C:\Users\reibenm\Desktop\Marke\Markenphase VIIII\Markenprozess\Corporate Design\Erste Umsetzungen\Vorlagen neu\Unterlagen Grafik für ppt\v_S_PP.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0137" t="65405"/>
          <a:stretch/>
        </p:blipFill>
        <p:spPr bwMode="auto">
          <a:xfrm>
            <a:off x="6413326" y="4271375"/>
            <a:ext cx="2730674" cy="872125"/>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3"/>
          <p:cNvSpPr>
            <a:spLocks noGrp="1"/>
          </p:cNvSpPr>
          <p:nvPr>
            <p:ph type="dt" sz="half" idx="2"/>
          </p:nvPr>
        </p:nvSpPr>
        <p:spPr>
          <a:xfrm>
            <a:off x="543822" y="4707997"/>
            <a:ext cx="1263600" cy="273600"/>
          </a:xfrm>
          <a:prstGeom prst="rect">
            <a:avLst/>
          </a:prstGeom>
        </p:spPr>
        <p:txBody>
          <a:bodyPr vert="horz" lIns="91440" tIns="45720" rIns="91440" bIns="45720" rtlCol="0" anchor="ctr"/>
          <a:lstStyle>
            <a:lvl1pPr algn="ctr">
              <a:defRPr sz="900">
                <a:solidFill>
                  <a:schemeClr val="tx1"/>
                </a:solidFill>
                <a:latin typeface="voestalpine" panose="020B0500030000000000" pitchFamily="34" charset="0"/>
              </a:defRPr>
            </a:lvl1pPr>
          </a:lstStyle>
          <a:p>
            <a:fld id="{D83942BA-92F6-4E22-AD7D-5FBB17CDBC04}" type="datetime4">
              <a:rPr lang="de-AT" smtClean="0"/>
              <a:t>23. März 2023</a:t>
            </a:fld>
            <a:endParaRPr lang="de-AT" dirty="0"/>
          </a:p>
        </p:txBody>
      </p:sp>
      <p:sp>
        <p:nvSpPr>
          <p:cNvPr id="10" name="Foliennummernplatzhalter 5"/>
          <p:cNvSpPr>
            <a:spLocks noGrp="1"/>
          </p:cNvSpPr>
          <p:nvPr>
            <p:ph type="sldNum" sz="quarter" idx="4"/>
          </p:nvPr>
        </p:nvSpPr>
        <p:spPr>
          <a:xfrm>
            <a:off x="256115" y="4707997"/>
            <a:ext cx="285749" cy="273844"/>
          </a:xfrm>
          <a:prstGeom prst="rect">
            <a:avLst/>
          </a:prstGeom>
        </p:spPr>
        <p:txBody>
          <a:bodyPr vert="horz" lIns="0" tIns="0" rIns="0" bIns="0" rtlCol="0" anchor="ctr"/>
          <a:lstStyle>
            <a:lvl1pPr algn="l">
              <a:defRPr sz="900">
                <a:solidFill>
                  <a:schemeClr val="tx1"/>
                </a:solidFill>
                <a:latin typeface="voestalpine" panose="020B0500030000000000" pitchFamily="34" charset="0"/>
              </a:defRPr>
            </a:lvl1pPr>
          </a:lstStyle>
          <a:p>
            <a:fld id="{A7CD581C-92E0-41C6-BF48-DFCAD6021EEF}" type="slidenum">
              <a:rPr lang="de-AT" smtClean="0"/>
              <a:pPr/>
              <a:t>‹Nr.›</a:t>
            </a:fld>
            <a:endParaRPr lang="de-AT" dirty="0"/>
          </a:p>
        </p:txBody>
      </p:sp>
      <p:sp>
        <p:nvSpPr>
          <p:cNvPr id="11" name="Fußzeilenplatzhalter 4"/>
          <p:cNvSpPr>
            <a:spLocks noGrp="1"/>
          </p:cNvSpPr>
          <p:nvPr>
            <p:ph type="ftr" sz="quarter" idx="3"/>
          </p:nvPr>
        </p:nvSpPr>
        <p:spPr>
          <a:xfrm>
            <a:off x="1957388" y="4707997"/>
            <a:ext cx="4167181" cy="273844"/>
          </a:xfrm>
          <a:prstGeom prst="rect">
            <a:avLst/>
          </a:prstGeom>
        </p:spPr>
        <p:txBody>
          <a:bodyPr vert="horz" lIns="91440" tIns="45720" rIns="91440" bIns="45720" rtlCol="0" anchor="ctr"/>
          <a:lstStyle>
            <a:lvl1pPr algn="l">
              <a:defRPr sz="900">
                <a:solidFill>
                  <a:schemeClr val="tx1"/>
                </a:solidFill>
                <a:latin typeface="voestalpine" panose="020B0500030000000000" pitchFamily="34" charset="0"/>
              </a:defRPr>
            </a:lvl1pPr>
          </a:lstStyle>
          <a:p>
            <a:r>
              <a:rPr lang="de-AT" noProof="0"/>
              <a:t>hot-rolled Q</a:t>
            </a:r>
            <a:endParaRPr lang="de-AT" noProof="0" dirty="0"/>
          </a:p>
        </p:txBody>
      </p:sp>
      <p:sp>
        <p:nvSpPr>
          <p:cNvPr id="9" name="Textfeld 8"/>
          <p:cNvSpPr txBox="1"/>
          <p:nvPr/>
        </p:nvSpPr>
        <p:spPr>
          <a:xfrm>
            <a:off x="256115" y="4577518"/>
            <a:ext cx="5887510" cy="169277"/>
          </a:xfrm>
          <a:prstGeom prst="rect">
            <a:avLst/>
          </a:prstGeom>
          <a:noFill/>
        </p:spPr>
        <p:txBody>
          <a:bodyPr wrap="square" lIns="0" tIns="0" rIns="0" bIns="0" rtlCol="0">
            <a:spAutoFit/>
          </a:bodyPr>
          <a:lstStyle/>
          <a:p>
            <a:pPr algn="l"/>
            <a:r>
              <a:rPr lang="de-AT" sz="1100" b="1" noProof="0">
                <a:solidFill>
                  <a:schemeClr val="tx1"/>
                </a:solidFill>
                <a:latin typeface="voestalpine" panose="020B0500030000000000" pitchFamily="34" charset="0"/>
              </a:rPr>
              <a:t>voestalpine Stahl GmbH</a:t>
            </a:r>
            <a:endParaRPr lang="de-AT" sz="1100" b="1" noProof="0" dirty="0">
              <a:solidFill>
                <a:schemeClr val="tx1"/>
              </a:solidFill>
              <a:latin typeface="voestalpine" panose="020B0500030000000000" pitchFamily="34" charset="0"/>
            </a:endParaRPr>
          </a:p>
        </p:txBody>
      </p:sp>
    </p:spTree>
    <p:extLst>
      <p:ext uri="{BB962C8B-B14F-4D97-AF65-F5344CB8AC3E}">
        <p14:creationId xmlns:p14="http://schemas.microsoft.com/office/powerpoint/2010/main" val="25931052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64" r:id="rId3"/>
    <p:sldLayoutId id="2147483674" r:id="rId4"/>
    <p:sldLayoutId id="2147483650" r:id="rId5"/>
    <p:sldLayoutId id="2147483651"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6" r:id="rId15"/>
  </p:sldLayoutIdLst>
  <p:hf hdr="0"/>
  <p:txStyles>
    <p:titleStyle>
      <a:lvl1pPr algn="l" defTabSz="914400" rtl="0" eaLnBrk="1" latinLnBrk="0" hangingPunct="1">
        <a:spcBef>
          <a:spcPct val="0"/>
        </a:spcBef>
        <a:buNone/>
        <a:defRPr sz="3000" kern="1200">
          <a:solidFill>
            <a:schemeClr val="tx1"/>
          </a:solidFill>
          <a:latin typeface="voestalpine" panose="020B0500030000000000" pitchFamily="34" charset="0"/>
          <a:ea typeface="+mj-ea"/>
          <a:cs typeface="+mj-cs"/>
        </a:defRPr>
      </a:lvl1pPr>
    </p:titleStyle>
    <p:bodyStyle>
      <a:lvl1pPr marL="270000" indent="-270000" algn="l" defTabSz="914400" rtl="0" eaLnBrk="1" latinLnBrk="0" hangingPunct="1">
        <a:lnSpc>
          <a:spcPct val="105000"/>
        </a:lnSpc>
        <a:spcBef>
          <a:spcPts val="0"/>
        </a:spcBef>
        <a:buClr>
          <a:schemeClr val="tx2"/>
        </a:buClr>
        <a:buSzPct val="100000"/>
        <a:buFont typeface="voestalpine" panose="020B0500030000000000" pitchFamily="34" charset="0"/>
        <a:buChar char="»"/>
        <a:defRPr sz="2000" kern="1200">
          <a:solidFill>
            <a:schemeClr val="tx1"/>
          </a:solidFill>
          <a:latin typeface="voestalpine" panose="020B0500030000000000" pitchFamily="34" charset="0"/>
          <a:ea typeface="+mn-ea"/>
          <a:cs typeface="+mn-cs"/>
        </a:defRPr>
      </a:lvl1pPr>
      <a:lvl2pPr marL="270000" indent="-270000" algn="l" defTabSz="914400" rtl="0" eaLnBrk="1" latinLnBrk="0" hangingPunct="1">
        <a:lnSpc>
          <a:spcPct val="105000"/>
        </a:lnSpc>
        <a:spcBef>
          <a:spcPts val="0"/>
        </a:spcBef>
        <a:buClr>
          <a:srgbClr val="0082B4"/>
        </a:buClr>
        <a:buSzPct val="100000"/>
        <a:buFont typeface="voestalpine" panose="020B0500030000000000" pitchFamily="34" charset="0"/>
        <a:buChar char="»"/>
        <a:tabLst>
          <a:tab pos="360000" algn="l"/>
        </a:tabLst>
        <a:defRPr sz="2000" kern="1200">
          <a:solidFill>
            <a:schemeClr val="tx1"/>
          </a:solidFill>
          <a:latin typeface="voestalpine" panose="020B0500030000000000" pitchFamily="34" charset="0"/>
          <a:ea typeface="+mn-ea"/>
          <a:cs typeface="+mn-cs"/>
        </a:defRPr>
      </a:lvl2pPr>
      <a:lvl3pPr marL="540000" indent="-270000" algn="l" defTabSz="914400" rtl="0" eaLnBrk="1" latinLnBrk="0" hangingPunct="1">
        <a:lnSpc>
          <a:spcPct val="105000"/>
        </a:lnSpc>
        <a:spcBef>
          <a:spcPts val="0"/>
        </a:spcBef>
        <a:buClr>
          <a:srgbClr val="0082B4"/>
        </a:buClr>
        <a:buSzPct val="100000"/>
        <a:buFont typeface="voestalpine" panose="020B0500030000000000" pitchFamily="34" charset="0"/>
        <a:buChar char="»"/>
        <a:tabLst>
          <a:tab pos="720000" algn="l"/>
        </a:tabLst>
        <a:defRPr lang="de-DE" sz="1800" kern="1200" dirty="0" smtClean="0">
          <a:solidFill>
            <a:schemeClr val="tx1"/>
          </a:solidFill>
          <a:latin typeface="voestalpine" panose="020B0500030000000000" pitchFamily="34" charset="0"/>
          <a:ea typeface="+mn-ea"/>
          <a:cs typeface="+mn-cs"/>
        </a:defRPr>
      </a:lvl3pPr>
      <a:lvl4pPr marL="810000" marR="0" indent="-270000" algn="l" defTabSz="914400" rtl="0" eaLnBrk="1" fontAlgn="auto" latinLnBrk="0" hangingPunct="1">
        <a:lnSpc>
          <a:spcPct val="105000"/>
        </a:lnSpc>
        <a:spcBef>
          <a:spcPts val="0"/>
        </a:spcBef>
        <a:spcAft>
          <a:spcPts val="0"/>
        </a:spcAft>
        <a:buClr>
          <a:srgbClr val="0082B4"/>
        </a:buClr>
        <a:buSzPct val="100000"/>
        <a:buFont typeface="voestalpine" panose="020B0500030000000000" pitchFamily="34" charset="0"/>
        <a:buChar char="»"/>
        <a:tabLst>
          <a:tab pos="1080000" algn="l"/>
        </a:tabLst>
        <a:defRPr lang="en-US" sz="1600" kern="1200" noProof="0" dirty="0">
          <a:solidFill>
            <a:schemeClr val="tx1"/>
          </a:solidFill>
          <a:latin typeface="voestalpine" panose="020B0500030000000000" pitchFamily="34" charset="0"/>
          <a:ea typeface="+mn-ea"/>
          <a:cs typeface="+mn-cs"/>
        </a:defRPr>
      </a:lvl4pPr>
      <a:lvl5pPr marL="1080000" indent="-270000" algn="l" defTabSz="914400" rtl="0" eaLnBrk="1" latinLnBrk="0" hangingPunct="1">
        <a:lnSpc>
          <a:spcPct val="105000"/>
        </a:lnSpc>
        <a:spcBef>
          <a:spcPts val="0"/>
        </a:spcBef>
        <a:buClr>
          <a:srgbClr val="0082B4"/>
        </a:buClr>
        <a:buSzPct val="100000"/>
        <a:buFont typeface="voestalpine" panose="020B0500030000000000" pitchFamily="34" charset="0"/>
        <a:buChar char="»"/>
        <a:defRPr sz="1400" kern="1200">
          <a:solidFill>
            <a:schemeClr val="tx1"/>
          </a:solidFill>
          <a:latin typeface="voestalpine" panose="020B0500030000000000" pitchFamily="34" charset="0"/>
          <a:ea typeface="+mn-ea"/>
          <a:cs typeface="+mn-cs"/>
        </a:defRPr>
      </a:lvl5pPr>
      <a:lvl6pPr marL="1350000" indent="-270000" algn="l" defTabSz="914400" rtl="0" eaLnBrk="1" latinLnBrk="0" hangingPunct="1">
        <a:spcBef>
          <a:spcPct val="20000"/>
        </a:spcBef>
        <a:buClr>
          <a:schemeClr val="tx2"/>
        </a:buClr>
        <a:buSzPct val="100000"/>
        <a:buFont typeface="voestalpine" panose="020B0500030000000000" pitchFamily="34" charset="0"/>
        <a:buChar char="»"/>
        <a:tabLst>
          <a:tab pos="1440000" algn="l"/>
        </a:tabLst>
        <a:defRPr sz="1200" kern="1200">
          <a:solidFill>
            <a:schemeClr val="tx1"/>
          </a:solidFill>
          <a:latin typeface="voestalpine" panose="020B0500030000000000" pitchFamily="34" charset="0"/>
          <a:ea typeface="+mn-ea"/>
          <a:cs typeface="+mn-cs"/>
        </a:defRPr>
      </a:lvl6pPr>
      <a:lvl7pPr marL="1258888" indent="-358775" algn="l" defTabSz="914400" rtl="0" eaLnBrk="1" latinLnBrk="0" hangingPunct="1">
        <a:spcBef>
          <a:spcPct val="20000"/>
        </a:spcBef>
        <a:buFont typeface="Arial" pitchFamily="34" charset="0"/>
        <a:buChar char="•"/>
        <a:tabLst>
          <a:tab pos="1790700" algn="l"/>
        </a:tabLst>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cid:image008.jpg@01D77709.21AD3750" TargetMode="External"/><Relationship Id="rId5" Type="http://schemas.openxmlformats.org/officeDocument/2006/relationships/image" Target="../media/image11.jpeg"/><Relationship Id="rId4" Type="http://schemas.openxmlformats.org/officeDocument/2006/relationships/image" Target="cid:image007.jpg@01D77709.21AD375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cid:image016.jpg@01D77709.21AD3750" TargetMode="External"/><Relationship Id="rId5" Type="http://schemas.openxmlformats.org/officeDocument/2006/relationships/image" Target="../media/image13.jpeg"/><Relationship Id="rId4" Type="http://schemas.openxmlformats.org/officeDocument/2006/relationships/image" Target="cid:image013.png@01D77704.7C9CE2F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cid:image017.jpg@01D77709.21AD375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5587" y="984344"/>
            <a:ext cx="8888413" cy="1325700"/>
          </a:xfrm>
        </p:spPr>
        <p:txBody>
          <a:bodyPr/>
          <a:lstStyle/>
          <a:p>
            <a:r>
              <a:rPr lang="de-AT" sz="4400" dirty="0"/>
              <a:t>Kundenvorstellung </a:t>
            </a:r>
            <a:br>
              <a:rPr lang="de-AT" sz="4400" dirty="0"/>
            </a:br>
            <a:r>
              <a:rPr lang="de-AT" sz="4400" dirty="0"/>
              <a:t>Fa. XYZ</a:t>
            </a:r>
            <a:endParaRPr lang="de-AT" sz="4400" dirty="0">
              <a:solidFill>
                <a:schemeClr val="bg1"/>
              </a:solidFill>
            </a:endParaRPr>
          </a:p>
        </p:txBody>
      </p:sp>
      <p:sp>
        <p:nvSpPr>
          <p:cNvPr id="8" name="Untertitel 2"/>
          <p:cNvSpPr>
            <a:spLocks noGrp="1"/>
          </p:cNvSpPr>
          <p:nvPr>
            <p:ph type="subTitle" idx="1"/>
          </p:nvPr>
        </p:nvSpPr>
        <p:spPr>
          <a:xfrm>
            <a:off x="256115" y="2445043"/>
            <a:ext cx="8635473" cy="1284475"/>
          </a:xfrm>
        </p:spPr>
        <p:txBody>
          <a:bodyPr/>
          <a:lstStyle/>
          <a:p>
            <a:r>
              <a:rPr lang="de-AT" dirty="0"/>
              <a:t>hot-</a:t>
            </a:r>
            <a:r>
              <a:rPr lang="de-AT" dirty="0" err="1"/>
              <a:t>rolled</a:t>
            </a:r>
            <a:r>
              <a:rPr lang="de-AT" dirty="0"/>
              <a:t> Q - Warmgewalztes Stahlband</a:t>
            </a:r>
            <a:br>
              <a:rPr lang="de-AT" dirty="0"/>
            </a:br>
            <a:r>
              <a:rPr lang="de-AT" dirty="0"/>
              <a:t>NEXT LEVEL</a:t>
            </a:r>
          </a:p>
        </p:txBody>
      </p:sp>
      <p:pic>
        <p:nvPicPr>
          <p:cNvPr id="3" name="Grafik 2"/>
          <p:cNvPicPr>
            <a:picLocks noChangeAspect="1"/>
          </p:cNvPicPr>
          <p:nvPr/>
        </p:nvPicPr>
        <p:blipFill>
          <a:blip r:embed="rId3"/>
          <a:stretch>
            <a:fillRect/>
          </a:stretch>
        </p:blipFill>
        <p:spPr>
          <a:xfrm>
            <a:off x="8348453" y="3755151"/>
            <a:ext cx="790283" cy="903618"/>
          </a:xfrm>
          <a:prstGeom prst="rect">
            <a:avLst/>
          </a:prstGeom>
        </p:spPr>
      </p:pic>
    </p:spTree>
    <p:extLst>
      <p:ext uri="{BB962C8B-B14F-4D97-AF65-F5344CB8AC3E}">
        <p14:creationId xmlns:p14="http://schemas.microsoft.com/office/powerpoint/2010/main" val="35647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KORNGRENZENOXIDATION</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19258EC0-8B31-45A2-A055-8D4A93EFCD0A}"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10</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813573"/>
          </a:xfrm>
          <a:prstGeom prst="rect">
            <a:avLst/>
          </a:prstGeom>
          <a:noFill/>
        </p:spPr>
        <p:txBody>
          <a:bodyPr wrap="square" rtlCol="0">
            <a:spAutoFit/>
          </a:bodyPr>
          <a:lstStyle/>
          <a:p>
            <a:pPr lvl="0"/>
            <a:r>
              <a:rPr lang="de-AT" sz="1200" u="sng" dirty="0">
                <a:solidFill>
                  <a:srgbClr val="0082B4"/>
                </a:solidFill>
              </a:rPr>
              <a:t>Kundenvorteile:</a:t>
            </a:r>
          </a:p>
          <a:p>
            <a:pPr marL="270000" indent="-270000">
              <a:lnSpc>
                <a:spcPct val="105000"/>
              </a:lnSpc>
              <a:buClr>
                <a:schemeClr val="tx2"/>
              </a:buClr>
              <a:buSzPct val="100000"/>
              <a:buFont typeface="voestalpine" panose="020B0500030000000000" pitchFamily="34" charset="0"/>
              <a:buChar char="»"/>
            </a:pPr>
            <a:r>
              <a:rPr lang="de-DE" sz="1200" dirty="0">
                <a:latin typeface="voestalpine" panose="020B0500030000000000" pitchFamily="34" charset="0"/>
              </a:rPr>
              <a:t>Sehr gute Umformbarkeit bei engsten Biegeradien auch an gestanzten Kanten. </a:t>
            </a:r>
          </a:p>
          <a:p>
            <a:pPr marL="270000" indent="-270000">
              <a:lnSpc>
                <a:spcPct val="105000"/>
              </a:lnSpc>
              <a:buClr>
                <a:schemeClr val="tx2"/>
              </a:buClr>
              <a:buSzPct val="100000"/>
              <a:buFont typeface="voestalpine" panose="020B0500030000000000" pitchFamily="34" charset="0"/>
              <a:buChar char="»"/>
            </a:pPr>
            <a:r>
              <a:rPr lang="de-AT" sz="1200" dirty="0"/>
              <a:t>Geringere Rissanfälligkeit </a:t>
            </a:r>
          </a:p>
          <a:p>
            <a:pPr marL="270000" indent="-270000">
              <a:lnSpc>
                <a:spcPct val="105000"/>
              </a:lnSpc>
              <a:buClr>
                <a:schemeClr val="tx2"/>
              </a:buClr>
              <a:buSzPct val="100000"/>
              <a:buFont typeface="voestalpine" panose="020B0500030000000000" pitchFamily="34" charset="0"/>
              <a:buChar char="»"/>
            </a:pPr>
            <a:r>
              <a:rPr lang="de-AT" sz="1200" dirty="0"/>
              <a:t>Bessere Tiefzieheigenschaften</a:t>
            </a:r>
          </a:p>
          <a:p>
            <a:pPr>
              <a:lnSpc>
                <a:spcPct val="105000"/>
              </a:lnSpc>
              <a:buClr>
                <a:schemeClr val="tx2"/>
              </a:buClr>
              <a:buSzPct val="100000"/>
            </a:pPr>
            <a:r>
              <a:rPr lang="de-AT" sz="1200" dirty="0">
                <a:sym typeface="Wingdings" panose="05000000000000000000" pitchFamily="2" charset="2"/>
              </a:rPr>
              <a:t>        </a:t>
            </a:r>
            <a:r>
              <a:rPr lang="de-AT" sz="1200" dirty="0">
                <a:solidFill>
                  <a:srgbClr val="0082B4"/>
                </a:solidFill>
                <a:sym typeface="Wingdings" panose="05000000000000000000" pitchFamily="2" charset="2"/>
              </a:rPr>
              <a:t> </a:t>
            </a:r>
            <a:r>
              <a:rPr lang="de-AT" sz="1200" dirty="0">
                <a:solidFill>
                  <a:srgbClr val="0082B4"/>
                </a:solidFill>
              </a:rPr>
              <a:t>Weniger Ausschuss</a:t>
            </a:r>
          </a:p>
          <a:p>
            <a:pPr marL="270000" indent="-270000">
              <a:lnSpc>
                <a:spcPct val="105000"/>
              </a:lnSpc>
              <a:buClr>
                <a:schemeClr val="tx2"/>
              </a:buClr>
              <a:buSzPct val="100000"/>
              <a:buFont typeface="voestalpine" panose="020B0500030000000000" pitchFamily="34" charset="0"/>
              <a:buChar char="»"/>
            </a:pPr>
            <a:r>
              <a:rPr lang="de-AT" sz="1200" dirty="0"/>
              <a:t>Keine Nachbehandlung des Materials ist nötig. (wie Schleifen, Polieren, etc.) </a:t>
            </a:r>
          </a:p>
          <a:p>
            <a:pPr>
              <a:lnSpc>
                <a:spcPct val="105000"/>
              </a:lnSpc>
              <a:buClr>
                <a:schemeClr val="tx2"/>
              </a:buClr>
              <a:buSzPct val="100000"/>
            </a:pPr>
            <a:r>
              <a:rPr lang="de-AT" sz="1200" dirty="0">
                <a:solidFill>
                  <a:srgbClr val="0082B4"/>
                </a:solidFill>
                <a:sym typeface="Wingdings" panose="05000000000000000000" pitchFamily="2" charset="2"/>
              </a:rPr>
              <a:t>         </a:t>
            </a:r>
            <a:r>
              <a:rPr lang="de-AT" sz="1200" dirty="0">
                <a:solidFill>
                  <a:srgbClr val="0082B4"/>
                </a:solidFill>
              </a:rPr>
              <a:t>Produktionsschritteinsparung</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4194940818"/>
              </p:ext>
            </p:extLst>
          </p:nvPr>
        </p:nvGraphicFramePr>
        <p:xfrm>
          <a:off x="3947256" y="1268326"/>
          <a:ext cx="4523643" cy="944943"/>
        </p:xfrm>
        <a:graphic>
          <a:graphicData uri="http://schemas.openxmlformats.org/drawingml/2006/table">
            <a:tbl>
              <a:tblPr firstRow="1" bandRow="1">
                <a:tableStyleId>{5C22544A-7EE6-4342-B048-85BDC9FD1C3A}</a:tableStyleId>
              </a:tblPr>
              <a:tblGrid>
                <a:gridCol w="1507881">
                  <a:extLst>
                    <a:ext uri="{9D8B030D-6E8A-4147-A177-3AD203B41FA5}">
                      <a16:colId xmlns:a16="http://schemas.microsoft.com/office/drawing/2014/main" val="2932586951"/>
                    </a:ext>
                  </a:extLst>
                </a:gridCol>
                <a:gridCol w="1507881">
                  <a:extLst>
                    <a:ext uri="{9D8B030D-6E8A-4147-A177-3AD203B41FA5}">
                      <a16:colId xmlns:a16="http://schemas.microsoft.com/office/drawing/2014/main" val="918038050"/>
                    </a:ext>
                  </a:extLst>
                </a:gridCol>
                <a:gridCol w="1507881">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marL="0" lvl="0" indent="0" algn="ctr">
                        <a:buNone/>
                      </a:pPr>
                      <a:r>
                        <a:rPr lang="de-AT" sz="1000" kern="1200" dirty="0">
                          <a:solidFill>
                            <a:schemeClr val="dk1"/>
                          </a:solidFill>
                          <a:latin typeface="+mn-lt"/>
                          <a:ea typeface="+mn-ea"/>
                          <a:cs typeface="+mn-cs"/>
                        </a:rPr>
                        <a:t>Keine Zusage </a:t>
                      </a:r>
                    </a:p>
                  </a:txBody>
                  <a:tcPr anchor="ctr"/>
                </a:tc>
                <a:tc>
                  <a:txBody>
                    <a:bodyPr/>
                    <a:lstStyle/>
                    <a:p>
                      <a:pPr marL="0" lvl="0" indent="0" algn="ctr">
                        <a:buNone/>
                      </a:pPr>
                      <a:r>
                        <a:rPr lang="de-AT" sz="1000" kern="1200" dirty="0">
                          <a:solidFill>
                            <a:schemeClr val="dk1"/>
                          </a:solidFill>
                          <a:latin typeface="+mn-lt"/>
                          <a:ea typeface="+mn-ea"/>
                          <a:cs typeface="+mn-cs"/>
                        </a:rPr>
                        <a:t>Eingeschränkte Korngrenzenoxidation</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150130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ENTKOHLUNG</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Im Falle von weniger Kohlenstoffanteil an der Materialoberfläche entstehen Probleme beim Härten, da die gehärteten Bauteile eine zu geringe Oberflächenhärte aufweisen. </a:t>
            </a:r>
          </a:p>
          <a:p>
            <a:endParaRPr lang="de-AT" sz="1400" dirty="0"/>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82073B39-06A1-4C64-A1B9-DC3A43772CB9}"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11</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sp>
        <p:nvSpPr>
          <p:cNvPr id="13" name="Textfeld 7">
            <a:extLst>
              <a:ext uri="{FF2B5EF4-FFF2-40B4-BE49-F238E27FC236}">
                <a16:creationId xmlns:a16="http://schemas.microsoft.com/office/drawing/2014/main" id="{921CFE46-5D14-4625-BC10-D951A3BA44A1}"/>
              </a:ext>
            </a:extLst>
          </p:cNvPr>
          <p:cNvSpPr txBox="1"/>
          <p:nvPr/>
        </p:nvSpPr>
        <p:spPr>
          <a:xfrm>
            <a:off x="3749241" y="2549057"/>
            <a:ext cx="1245988" cy="246221"/>
          </a:xfrm>
          <a:prstGeom prst="rect">
            <a:avLst/>
          </a:prstGeom>
          <a:solidFill>
            <a:srgbClr val="FF000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Ohne Einschränkung</a:t>
            </a:r>
            <a:endParaRPr lang="de-AT" sz="10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4ADFAD36-9591-4A63-95F8-55C244853988}"/>
              </a:ext>
            </a:extLst>
          </p:cNvPr>
          <p:cNvSpPr txBox="1"/>
          <p:nvPr/>
        </p:nvSpPr>
        <p:spPr>
          <a:xfrm>
            <a:off x="6300807" y="2536735"/>
            <a:ext cx="1164730" cy="246221"/>
          </a:xfrm>
          <a:prstGeom prst="rect">
            <a:avLst/>
          </a:prstGeom>
          <a:solidFill>
            <a:srgbClr val="92D05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Mit Einschränkung</a:t>
            </a:r>
            <a:endParaRPr lang="de-AT" sz="1000" dirty="0">
              <a:effectLst/>
              <a:latin typeface="Times New Roman" panose="02020603050405020304" pitchFamily="18" charset="0"/>
              <a:ea typeface="Times New Roman" panose="02020603050405020304" pitchFamily="18" charset="0"/>
            </a:endParaRPr>
          </a:p>
        </p:txBody>
      </p:sp>
      <p:pic>
        <p:nvPicPr>
          <p:cNvPr id="15" name="Grafik 14" descr="cid:image007.jpg@01D77709.21AD3750">
            <a:extLst>
              <a:ext uri="{FF2B5EF4-FFF2-40B4-BE49-F238E27FC236}">
                <a16:creationId xmlns:a16="http://schemas.microsoft.com/office/drawing/2014/main" id="{1A98B252-6275-48CA-83F7-D2D8F29EDF25}"/>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30787" y="2802148"/>
            <a:ext cx="2449788" cy="1427412"/>
          </a:xfrm>
          <a:prstGeom prst="rect">
            <a:avLst/>
          </a:prstGeom>
          <a:noFill/>
          <a:ln w="28575">
            <a:solidFill>
              <a:srgbClr val="92D050"/>
            </a:solidFill>
          </a:ln>
        </p:spPr>
      </p:pic>
      <p:pic>
        <p:nvPicPr>
          <p:cNvPr id="16" name="Grafik 15" descr="cid:image008.jpg@01D77709.21AD3750">
            <a:extLst>
              <a:ext uri="{FF2B5EF4-FFF2-40B4-BE49-F238E27FC236}">
                <a16:creationId xmlns:a16="http://schemas.microsoft.com/office/drawing/2014/main" id="{06B82DAB-6B78-4516-91B8-47627B69D0B7}"/>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779221" y="2802148"/>
            <a:ext cx="2493254" cy="1427412"/>
          </a:xfrm>
          <a:prstGeom prst="rect">
            <a:avLst/>
          </a:prstGeom>
          <a:noFill/>
          <a:ln w="28575">
            <a:solidFill>
              <a:srgbClr val="FF0000"/>
            </a:solidFill>
          </a:ln>
        </p:spPr>
      </p:pic>
    </p:spTree>
    <p:extLst>
      <p:ext uri="{BB962C8B-B14F-4D97-AF65-F5344CB8AC3E}">
        <p14:creationId xmlns:p14="http://schemas.microsoft.com/office/powerpoint/2010/main" val="5091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ENTKOHLUNG</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99CEDB37-E9C5-444E-8D73-86C84B69BB53}"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12</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043363"/>
          </a:xfrm>
          <a:prstGeom prst="rect">
            <a:avLst/>
          </a:prstGeom>
          <a:noFill/>
        </p:spPr>
        <p:txBody>
          <a:bodyPr wrap="square" rtlCol="0">
            <a:spAutoFit/>
          </a:bodyPr>
          <a:lstStyle/>
          <a:p>
            <a:pPr lvl="0"/>
            <a:r>
              <a:rPr lang="de-AT" sz="1200" u="sng" dirty="0">
                <a:solidFill>
                  <a:srgbClr val="0082B4"/>
                </a:solidFill>
              </a:rPr>
              <a:t>Kundenvorteile:</a:t>
            </a:r>
          </a:p>
          <a:p>
            <a:pPr marL="270000" indent="-270000">
              <a:lnSpc>
                <a:spcPct val="105000"/>
              </a:lnSpc>
              <a:buClr>
                <a:schemeClr val="tx2"/>
              </a:buClr>
              <a:buSzPct val="100000"/>
              <a:buFont typeface="voestalpine" panose="020B0500030000000000" pitchFamily="34" charset="0"/>
              <a:buChar char="»"/>
            </a:pPr>
            <a:r>
              <a:rPr lang="de-AT" sz="1200" dirty="0"/>
              <a:t>Gute Härtbarkeit der Oberfläche</a:t>
            </a:r>
          </a:p>
          <a:p>
            <a:pPr marL="270000" indent="-270000">
              <a:lnSpc>
                <a:spcPct val="105000"/>
              </a:lnSpc>
              <a:buClr>
                <a:schemeClr val="tx2"/>
              </a:buClr>
              <a:buSzPct val="100000"/>
              <a:buFont typeface="voestalpine" panose="020B0500030000000000" pitchFamily="34" charset="0"/>
              <a:buChar char="»"/>
            </a:pPr>
            <a:r>
              <a:rPr lang="de-AT" sz="1200" dirty="0"/>
              <a:t>Die geforderte Härte wird über dem gesamten Querschnitt am Bauteil erfüllt. </a:t>
            </a:r>
          </a:p>
          <a:p>
            <a:pPr marL="628650" lvl="1" indent="-171450">
              <a:buFont typeface="Wingdings" panose="05000000000000000000" pitchFamily="2" charset="2"/>
              <a:buChar char="à"/>
            </a:pPr>
            <a:r>
              <a:rPr lang="de-AT" sz="1200" dirty="0">
                <a:solidFill>
                  <a:srgbClr val="0082B4"/>
                </a:solidFill>
              </a:rPr>
              <a:t>Höhere Produktionssicherheit</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1002491379"/>
              </p:ext>
            </p:extLst>
          </p:nvPr>
        </p:nvGraphicFramePr>
        <p:xfrm>
          <a:off x="3947256" y="1268326"/>
          <a:ext cx="4523643" cy="944943"/>
        </p:xfrm>
        <a:graphic>
          <a:graphicData uri="http://schemas.openxmlformats.org/drawingml/2006/table">
            <a:tbl>
              <a:tblPr firstRow="1" bandRow="1">
                <a:tableStyleId>{5C22544A-7EE6-4342-B048-85BDC9FD1C3A}</a:tableStyleId>
              </a:tblPr>
              <a:tblGrid>
                <a:gridCol w="1507881">
                  <a:extLst>
                    <a:ext uri="{9D8B030D-6E8A-4147-A177-3AD203B41FA5}">
                      <a16:colId xmlns:a16="http://schemas.microsoft.com/office/drawing/2014/main" val="2932586951"/>
                    </a:ext>
                  </a:extLst>
                </a:gridCol>
                <a:gridCol w="1507881">
                  <a:extLst>
                    <a:ext uri="{9D8B030D-6E8A-4147-A177-3AD203B41FA5}">
                      <a16:colId xmlns:a16="http://schemas.microsoft.com/office/drawing/2014/main" val="918038050"/>
                    </a:ext>
                  </a:extLst>
                </a:gridCol>
                <a:gridCol w="1507881">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marL="0" lvl="0" indent="0" algn="ctr">
                        <a:buNone/>
                      </a:pPr>
                      <a:r>
                        <a:rPr lang="de-AT" sz="1000" kern="1200" dirty="0">
                          <a:solidFill>
                            <a:schemeClr val="dk1"/>
                          </a:solidFill>
                          <a:latin typeface="+mn-lt"/>
                          <a:ea typeface="+mn-ea"/>
                          <a:cs typeface="+mn-cs"/>
                        </a:rPr>
                        <a:t>Keine Zusage </a:t>
                      </a:r>
                    </a:p>
                  </a:txBody>
                  <a:tcPr anchor="ctr"/>
                </a:tc>
                <a:tc>
                  <a:txBody>
                    <a:bodyPr/>
                    <a:lstStyle/>
                    <a:p>
                      <a:pPr marL="0" lvl="0" indent="0" algn="ctr">
                        <a:buNone/>
                      </a:pPr>
                      <a:r>
                        <a:rPr lang="de-AT" sz="1000" kern="1200" dirty="0">
                          <a:solidFill>
                            <a:schemeClr val="dk1"/>
                          </a:solidFill>
                          <a:latin typeface="+mn-lt"/>
                          <a:ea typeface="+mn-ea"/>
                          <a:cs typeface="+mn-cs"/>
                        </a:rPr>
                        <a:t>Eingeschränkte Entkohlung</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157090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EINFORMUNGSGRAD</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Um die Umformbarkeit und die Verarbeitbarkeit des Stahls verbessern zu können, werden gewisse </a:t>
            </a:r>
            <a:r>
              <a:rPr lang="de-AT" sz="1400" dirty="0" err="1"/>
              <a:t>Güten</a:t>
            </a:r>
            <a:r>
              <a:rPr lang="de-AT" sz="1400" dirty="0"/>
              <a:t> wie z.B. C-Stähle einer </a:t>
            </a:r>
            <a:r>
              <a:rPr lang="de-AT" sz="1400" dirty="0" err="1"/>
              <a:t>Weichglühung</a:t>
            </a:r>
            <a:r>
              <a:rPr lang="de-AT" sz="1400" dirty="0"/>
              <a:t> (=lange </a:t>
            </a:r>
            <a:r>
              <a:rPr lang="de-AT" sz="1400" dirty="0" err="1"/>
              <a:t>Glühung</a:t>
            </a:r>
            <a:r>
              <a:rPr lang="de-AT" sz="1400" dirty="0"/>
              <a:t> im </a:t>
            </a:r>
            <a:r>
              <a:rPr lang="de-AT" sz="1400" dirty="0" err="1"/>
              <a:t>Haubenofen</a:t>
            </a:r>
            <a:r>
              <a:rPr lang="de-AT" sz="1400" dirty="0"/>
              <a:t>) unterzogen.</a:t>
            </a:r>
          </a:p>
          <a:p>
            <a:endParaRPr lang="de-AT" sz="1400" dirty="0"/>
          </a:p>
          <a:p>
            <a:r>
              <a:rPr lang="de-AT" sz="1400" dirty="0"/>
              <a:t>Dabei wird der Kohlenstoff in Zementit eingeformt.</a:t>
            </a:r>
            <a:endParaRPr lang="de-AT" sz="1000" dirty="0"/>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B5C96301-213C-43B5-8DB5-3C674BC708BE}"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13</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sp>
        <p:nvSpPr>
          <p:cNvPr id="13" name="Textfeld 7">
            <a:extLst>
              <a:ext uri="{FF2B5EF4-FFF2-40B4-BE49-F238E27FC236}">
                <a16:creationId xmlns:a16="http://schemas.microsoft.com/office/drawing/2014/main" id="{921CFE46-5D14-4625-BC10-D951A3BA44A1}"/>
              </a:ext>
            </a:extLst>
          </p:cNvPr>
          <p:cNvSpPr txBox="1"/>
          <p:nvPr/>
        </p:nvSpPr>
        <p:spPr>
          <a:xfrm>
            <a:off x="4216262" y="2397957"/>
            <a:ext cx="1245988" cy="246221"/>
          </a:xfrm>
          <a:prstGeom prst="rect">
            <a:avLst/>
          </a:prstGeom>
          <a:solidFill>
            <a:srgbClr val="FF000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Ohne Einschränkung</a:t>
            </a:r>
            <a:endParaRPr lang="de-AT" sz="10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4ADFAD36-9591-4A63-95F8-55C244853988}"/>
              </a:ext>
            </a:extLst>
          </p:cNvPr>
          <p:cNvSpPr txBox="1"/>
          <p:nvPr/>
        </p:nvSpPr>
        <p:spPr>
          <a:xfrm>
            <a:off x="6604669" y="2397956"/>
            <a:ext cx="1164730" cy="246221"/>
          </a:xfrm>
          <a:prstGeom prst="rect">
            <a:avLst/>
          </a:prstGeom>
          <a:solidFill>
            <a:srgbClr val="92D05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Mit Einschränkung</a:t>
            </a:r>
            <a:endParaRPr lang="de-AT" sz="1000" dirty="0">
              <a:effectLst/>
              <a:latin typeface="Times New Roman" panose="02020603050405020304" pitchFamily="18" charset="0"/>
              <a:ea typeface="Times New Roman" panose="02020603050405020304" pitchFamily="18" charset="0"/>
            </a:endParaRPr>
          </a:p>
        </p:txBody>
      </p:sp>
      <p:pic>
        <p:nvPicPr>
          <p:cNvPr id="12" name="Grafik 11" descr="cid:image013.png@01D77704.7C9CE2F0">
            <a:extLst>
              <a:ext uri="{FF2B5EF4-FFF2-40B4-BE49-F238E27FC236}">
                <a16:creationId xmlns:a16="http://schemas.microsoft.com/office/drawing/2014/main" id="{ADD4FF2B-85DD-4600-8C3E-1D56CFAD400F}"/>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259994" y="2675745"/>
            <a:ext cx="2299289" cy="1465504"/>
          </a:xfrm>
          <a:prstGeom prst="rect">
            <a:avLst/>
          </a:prstGeom>
          <a:noFill/>
          <a:ln w="38100">
            <a:solidFill>
              <a:srgbClr val="FF0000"/>
            </a:solidFill>
          </a:ln>
        </p:spPr>
      </p:pic>
      <p:pic>
        <p:nvPicPr>
          <p:cNvPr id="17" name="Grafik 16" descr="cid:image016.jpg@01D77709.21AD3750">
            <a:extLst>
              <a:ext uri="{FF2B5EF4-FFF2-40B4-BE49-F238E27FC236}">
                <a16:creationId xmlns:a16="http://schemas.microsoft.com/office/drawing/2014/main" id="{B180C6B7-7C46-48A2-9116-DA6EF5BA05DA}"/>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640311" y="2675744"/>
            <a:ext cx="2243186" cy="1465505"/>
          </a:xfrm>
          <a:prstGeom prst="rect">
            <a:avLst/>
          </a:prstGeom>
          <a:noFill/>
          <a:ln w="38100">
            <a:solidFill>
              <a:srgbClr val="92D050"/>
            </a:solidFill>
          </a:ln>
        </p:spPr>
      </p:pic>
    </p:spTree>
    <p:extLst>
      <p:ext uri="{BB962C8B-B14F-4D97-AF65-F5344CB8AC3E}">
        <p14:creationId xmlns:p14="http://schemas.microsoft.com/office/powerpoint/2010/main" val="116779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EINFORMUNGSGRAD</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6D83D8A8-86BF-4FB6-A406-D9F961E68DF5}"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14</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614096"/>
          </a:xfrm>
          <a:prstGeom prst="rect">
            <a:avLst/>
          </a:prstGeom>
          <a:noFill/>
        </p:spPr>
        <p:txBody>
          <a:bodyPr wrap="square" rtlCol="0">
            <a:spAutoFit/>
          </a:bodyPr>
          <a:lstStyle/>
          <a:p>
            <a:pPr lvl="0"/>
            <a:r>
              <a:rPr lang="de-AT" sz="1200" u="sng" dirty="0">
                <a:solidFill>
                  <a:srgbClr val="0082B4"/>
                </a:solidFill>
              </a:rPr>
              <a:t>Kundenvorteile:</a:t>
            </a:r>
          </a:p>
          <a:p>
            <a:pPr marL="270000" indent="-270000">
              <a:lnSpc>
                <a:spcPct val="105000"/>
              </a:lnSpc>
              <a:buClr>
                <a:schemeClr val="tx2"/>
              </a:buClr>
              <a:buSzPct val="100000"/>
              <a:buFont typeface="voestalpine" panose="020B0500030000000000" pitchFamily="34" charset="0"/>
              <a:buChar char="»"/>
            </a:pPr>
            <a:r>
              <a:rPr lang="de-DE" sz="1200" dirty="0">
                <a:latin typeface="voestalpine" panose="020B0500030000000000" pitchFamily="34" charset="0"/>
              </a:rPr>
              <a:t>Sehr gute Umformbarkeit bei engsten Biegeradien auch an gestanzten Kanten. </a:t>
            </a:r>
          </a:p>
          <a:p>
            <a:pPr marL="27000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Ideal zum Feinschneiden. </a:t>
            </a:r>
            <a:endParaRPr lang="de-DE" sz="1200" dirty="0">
              <a:latin typeface="voestalpine" panose="020B0500030000000000" pitchFamily="34" charset="0"/>
            </a:endParaRPr>
          </a:p>
          <a:p>
            <a:pPr marL="628650" lvl="1" indent="-171450">
              <a:lnSpc>
                <a:spcPct val="105000"/>
              </a:lnSpc>
              <a:buClr>
                <a:schemeClr val="tx2"/>
              </a:buClr>
              <a:buSzPct val="100000"/>
              <a:buFont typeface="Wingdings" panose="05000000000000000000" pitchFamily="2" charset="2"/>
              <a:buChar char="à"/>
            </a:pPr>
            <a:r>
              <a:rPr lang="de-AT" sz="1200" dirty="0">
                <a:solidFill>
                  <a:srgbClr val="0082B4"/>
                </a:solidFill>
              </a:rPr>
              <a:t>Kein schleifen oder polieren der Kante ist notwendig.</a:t>
            </a:r>
          </a:p>
          <a:p>
            <a:pPr marL="628650" lvl="1" indent="-171450">
              <a:lnSpc>
                <a:spcPct val="105000"/>
              </a:lnSpc>
              <a:buClr>
                <a:schemeClr val="tx2"/>
              </a:buClr>
              <a:buSzPct val="100000"/>
              <a:buFont typeface="Wingdings" panose="05000000000000000000" pitchFamily="2" charset="2"/>
              <a:buChar char="à"/>
            </a:pPr>
            <a:r>
              <a:rPr lang="de-AT" sz="1200" dirty="0">
                <a:solidFill>
                  <a:srgbClr val="0082B4"/>
                </a:solidFill>
              </a:rPr>
              <a:t>Produktionsschritteinsparung</a:t>
            </a:r>
          </a:p>
          <a:p>
            <a:pPr marL="628650" lvl="1" indent="-171450">
              <a:lnSpc>
                <a:spcPct val="105000"/>
              </a:lnSpc>
              <a:buClr>
                <a:schemeClr val="tx2"/>
              </a:buClr>
              <a:buSzPct val="100000"/>
              <a:buFont typeface="Wingdings" panose="05000000000000000000" pitchFamily="2" charset="2"/>
              <a:buChar char="à"/>
            </a:pPr>
            <a:r>
              <a:rPr lang="de-AT" sz="1200" dirty="0">
                <a:solidFill>
                  <a:srgbClr val="0082B4"/>
                </a:solidFill>
              </a:rPr>
              <a:t>Guter Glattschnitt wird ermöglicht.</a:t>
            </a:r>
          </a:p>
        </p:txBody>
      </p:sp>
      <p:graphicFrame>
        <p:nvGraphicFramePr>
          <p:cNvPr id="10" name="Tabelle 9">
            <a:extLst>
              <a:ext uri="{FF2B5EF4-FFF2-40B4-BE49-F238E27FC236}">
                <a16:creationId xmlns:a16="http://schemas.microsoft.com/office/drawing/2014/main" id="{41B86471-9BA4-47BF-A8D8-A1C48A3BD7CC}"/>
              </a:ext>
            </a:extLst>
          </p:cNvPr>
          <p:cNvGraphicFramePr>
            <a:graphicFrameLocks noGrp="1"/>
          </p:cNvGraphicFramePr>
          <p:nvPr>
            <p:extLst>
              <p:ext uri="{D42A27DB-BD31-4B8C-83A1-F6EECF244321}">
                <p14:modId xmlns:p14="http://schemas.microsoft.com/office/powerpoint/2010/main" val="2545477122"/>
              </p:ext>
            </p:extLst>
          </p:nvPr>
        </p:nvGraphicFramePr>
        <p:xfrm>
          <a:off x="3947256" y="1268326"/>
          <a:ext cx="4941156" cy="944943"/>
        </p:xfrm>
        <a:graphic>
          <a:graphicData uri="http://schemas.openxmlformats.org/drawingml/2006/table">
            <a:tbl>
              <a:tblPr firstRow="1" bandRow="1">
                <a:tableStyleId>{5C22544A-7EE6-4342-B048-85BDC9FD1C3A}</a:tableStyleId>
              </a:tblPr>
              <a:tblGrid>
                <a:gridCol w="1235289">
                  <a:extLst>
                    <a:ext uri="{9D8B030D-6E8A-4147-A177-3AD203B41FA5}">
                      <a16:colId xmlns:a16="http://schemas.microsoft.com/office/drawing/2014/main" val="2932586951"/>
                    </a:ext>
                  </a:extLst>
                </a:gridCol>
                <a:gridCol w="1235289">
                  <a:extLst>
                    <a:ext uri="{9D8B030D-6E8A-4147-A177-3AD203B41FA5}">
                      <a16:colId xmlns:a16="http://schemas.microsoft.com/office/drawing/2014/main" val="918038050"/>
                    </a:ext>
                  </a:extLst>
                </a:gridCol>
                <a:gridCol w="1235289">
                  <a:extLst>
                    <a:ext uri="{9D8B030D-6E8A-4147-A177-3AD203B41FA5}">
                      <a16:colId xmlns:a16="http://schemas.microsoft.com/office/drawing/2014/main" val="4118114515"/>
                    </a:ext>
                  </a:extLst>
                </a:gridCol>
                <a:gridCol w="1235289">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ADVANCED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marL="0" lvl="0" indent="0" algn="ctr">
                        <a:buNone/>
                      </a:pPr>
                      <a:r>
                        <a:rPr lang="de-AT" sz="1000" kern="1200" dirty="0">
                          <a:solidFill>
                            <a:schemeClr val="dk1"/>
                          </a:solidFill>
                          <a:latin typeface="+mn-lt"/>
                          <a:ea typeface="+mn-ea"/>
                          <a:cs typeface="+mn-cs"/>
                        </a:rPr>
                        <a:t>Keine Zusage</a:t>
                      </a:r>
                    </a:p>
                  </a:txBody>
                  <a:tcPr anchor="ctr"/>
                </a:tc>
                <a:tc>
                  <a:txBody>
                    <a:bodyPr/>
                    <a:lstStyle/>
                    <a:p>
                      <a:pPr marL="0" lvl="0" indent="0" algn="ctr">
                        <a:buNone/>
                      </a:pPr>
                      <a:r>
                        <a:rPr lang="de-AT" sz="1000" kern="1200" dirty="0">
                          <a:solidFill>
                            <a:schemeClr val="dk1"/>
                          </a:solidFill>
                          <a:latin typeface="+mn-lt"/>
                          <a:ea typeface="+mn-ea"/>
                          <a:cs typeface="+mn-cs"/>
                        </a:rPr>
                        <a:t>Garantierte Zusage im Bereich bis</a:t>
                      </a:r>
                      <a:r>
                        <a:rPr lang="de-AT" sz="1000" kern="1200" baseline="0" dirty="0">
                          <a:solidFill>
                            <a:schemeClr val="dk1"/>
                          </a:solidFill>
                          <a:latin typeface="+mn-lt"/>
                          <a:ea typeface="+mn-ea"/>
                          <a:cs typeface="+mn-cs"/>
                        </a:rPr>
                        <a:t> </a:t>
                      </a:r>
                      <a:r>
                        <a:rPr lang="de-AT" sz="1000" kern="1200" dirty="0">
                          <a:solidFill>
                            <a:schemeClr val="dk1"/>
                          </a:solidFill>
                          <a:latin typeface="+mn-lt"/>
                          <a:ea typeface="+mn-ea"/>
                          <a:cs typeface="+mn-cs"/>
                        </a:rPr>
                        <a:t>89%</a:t>
                      </a:r>
                    </a:p>
                  </a:txBody>
                  <a:tcPr anchor="ctr"/>
                </a:tc>
                <a:tc>
                  <a:txBody>
                    <a:bodyPr/>
                    <a:lstStyle/>
                    <a:p>
                      <a:pPr marL="0" lvl="0" indent="0" algn="ctr">
                        <a:buNone/>
                      </a:pPr>
                      <a:r>
                        <a:rPr lang="de-AT" sz="1000" kern="1200" dirty="0">
                          <a:solidFill>
                            <a:schemeClr val="dk1"/>
                          </a:solidFill>
                          <a:latin typeface="+mn-lt"/>
                          <a:ea typeface="+mn-ea"/>
                          <a:cs typeface="+mn-cs"/>
                        </a:rPr>
                        <a:t>Garantierte Zusage im Bereich von </a:t>
                      </a:r>
                    </a:p>
                    <a:p>
                      <a:pPr marL="0" lvl="0" indent="0" algn="ctr">
                        <a:buNone/>
                      </a:pPr>
                      <a:r>
                        <a:rPr lang="de-AT" sz="1000" kern="1200" dirty="0">
                          <a:solidFill>
                            <a:schemeClr val="dk1"/>
                          </a:solidFill>
                          <a:latin typeface="+mn-lt"/>
                          <a:ea typeface="+mn-ea"/>
                          <a:cs typeface="+mn-cs"/>
                        </a:rPr>
                        <a:t>≥90%-95%</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422181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SCHWEFELGEHALT</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Schwefel ist ein Begleitelement, welches sich in der Stahlproduktion nicht vermeiden lässt.</a:t>
            </a:r>
          </a:p>
          <a:p>
            <a:pPr marL="0" indent="0">
              <a:buNone/>
            </a:pPr>
            <a:r>
              <a:rPr lang="de-AT" sz="1400" dirty="0"/>
              <a:t> </a:t>
            </a:r>
          </a:p>
          <a:p>
            <a:r>
              <a:rPr lang="de-AT" sz="1400" dirty="0"/>
              <a:t>Je niedriger der Schwefelgehalt, desto besser umformbar ist das Material. </a:t>
            </a:r>
            <a:endParaRPr lang="de-AT" sz="1000" dirty="0"/>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32B70A28-A5D0-4838-8894-4824B36C1020}"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15</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pic>
        <p:nvPicPr>
          <p:cNvPr id="11" name="Grafik 10">
            <a:extLst>
              <a:ext uri="{FF2B5EF4-FFF2-40B4-BE49-F238E27FC236}">
                <a16:creationId xmlns:a16="http://schemas.microsoft.com/office/drawing/2014/main" id="{C855D47B-E262-4D60-9225-CCD89B9DC7F7}"/>
              </a:ext>
            </a:extLst>
          </p:cNvPr>
          <p:cNvPicPr/>
          <p:nvPr/>
        </p:nvPicPr>
        <p:blipFill>
          <a:blip r:embed="rId2">
            <a:extLst>
              <a:ext uri="{28A0092B-C50C-407E-A947-70E740481C1C}">
                <a14:useLocalDpi xmlns:a14="http://schemas.microsoft.com/office/drawing/2010/main" val="0"/>
              </a:ext>
            </a:extLst>
          </a:blip>
          <a:stretch>
            <a:fillRect/>
          </a:stretch>
        </p:blipFill>
        <p:spPr>
          <a:xfrm>
            <a:off x="6467469" y="2524343"/>
            <a:ext cx="2355323" cy="1778155"/>
          </a:xfrm>
          <a:prstGeom prst="rect">
            <a:avLst/>
          </a:prstGeom>
          <a:ln w="19050">
            <a:solidFill>
              <a:srgbClr val="92D050"/>
            </a:solidFill>
          </a:ln>
        </p:spPr>
      </p:pic>
      <p:pic>
        <p:nvPicPr>
          <p:cNvPr id="12" name="Grafik 11">
            <a:extLst>
              <a:ext uri="{FF2B5EF4-FFF2-40B4-BE49-F238E27FC236}">
                <a16:creationId xmlns:a16="http://schemas.microsoft.com/office/drawing/2014/main" id="{864F5BBF-D608-41D2-A4E0-6E3A833BD189}"/>
              </a:ext>
            </a:extLst>
          </p:cNvPr>
          <p:cNvPicPr/>
          <p:nvPr/>
        </p:nvPicPr>
        <p:blipFill rotWithShape="1">
          <a:blip r:embed="rId3">
            <a:extLst>
              <a:ext uri="{28A0092B-C50C-407E-A947-70E740481C1C}">
                <a14:useLocalDpi xmlns:a14="http://schemas.microsoft.com/office/drawing/2010/main" val="0"/>
              </a:ext>
            </a:extLst>
          </a:blip>
          <a:srcRect l="1113" t="1044" r="2132" b="2156"/>
          <a:stretch/>
        </p:blipFill>
        <p:spPr>
          <a:xfrm>
            <a:off x="4020706" y="2524344"/>
            <a:ext cx="2404083" cy="1778155"/>
          </a:xfrm>
          <a:prstGeom prst="rect">
            <a:avLst/>
          </a:prstGeom>
          <a:ln w="19050">
            <a:solidFill>
              <a:srgbClr val="FF0000"/>
            </a:solidFill>
          </a:ln>
        </p:spPr>
      </p:pic>
      <p:sp>
        <p:nvSpPr>
          <p:cNvPr id="13" name="Textfeld 7">
            <a:extLst>
              <a:ext uri="{FF2B5EF4-FFF2-40B4-BE49-F238E27FC236}">
                <a16:creationId xmlns:a16="http://schemas.microsoft.com/office/drawing/2014/main" id="{56D3DC12-EEDD-42DA-8B8D-FDBBED86D2DC}"/>
              </a:ext>
            </a:extLst>
          </p:cNvPr>
          <p:cNvSpPr txBox="1"/>
          <p:nvPr/>
        </p:nvSpPr>
        <p:spPr>
          <a:xfrm>
            <a:off x="4001565" y="2275505"/>
            <a:ext cx="1366634" cy="246221"/>
          </a:xfrm>
          <a:prstGeom prst="rect">
            <a:avLst/>
          </a:prstGeom>
          <a:solidFill>
            <a:srgbClr val="FF000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Hoher Schwefelgehalt</a:t>
            </a:r>
            <a:endParaRPr lang="de-AT" sz="10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9DCC01E0-AFA8-43DC-8C7A-EEBA343D3E1B}"/>
              </a:ext>
            </a:extLst>
          </p:cNvPr>
          <p:cNvSpPr txBox="1"/>
          <p:nvPr/>
        </p:nvSpPr>
        <p:spPr>
          <a:xfrm>
            <a:off x="6450508" y="2275741"/>
            <a:ext cx="1500614" cy="246221"/>
          </a:xfrm>
          <a:prstGeom prst="rect">
            <a:avLst/>
          </a:prstGeom>
          <a:solidFill>
            <a:srgbClr val="92D05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Niedriger Schwefelgehalt</a:t>
            </a:r>
            <a:endParaRPr lang="de-AT" sz="1000" dirty="0">
              <a:effectLst/>
              <a:latin typeface="Times New Roman" panose="02020603050405020304" pitchFamily="18" charset="0"/>
              <a:ea typeface="Times New Roman" panose="02020603050405020304" pitchFamily="18" charset="0"/>
            </a:endParaRPr>
          </a:p>
        </p:txBody>
      </p:sp>
      <p:pic>
        <p:nvPicPr>
          <p:cNvPr id="17" name="Grafik 16">
            <a:extLst>
              <a:ext uri="{FF2B5EF4-FFF2-40B4-BE49-F238E27FC236}">
                <a16:creationId xmlns:a16="http://schemas.microsoft.com/office/drawing/2014/main" id="{968298C4-F8BF-4DD5-BF9D-1847F2B061C2}"/>
              </a:ext>
            </a:extLst>
          </p:cNvPr>
          <p:cNvPicPr>
            <a:picLocks noChangeAspect="1"/>
          </p:cNvPicPr>
          <p:nvPr/>
        </p:nvPicPr>
        <p:blipFill>
          <a:blip r:embed="rId4"/>
          <a:stretch>
            <a:fillRect/>
          </a:stretch>
        </p:blipFill>
        <p:spPr>
          <a:xfrm>
            <a:off x="321208" y="3269416"/>
            <a:ext cx="2796464" cy="1133500"/>
          </a:xfrm>
          <a:prstGeom prst="rect">
            <a:avLst/>
          </a:prstGeom>
        </p:spPr>
      </p:pic>
      <p:sp>
        <p:nvSpPr>
          <p:cNvPr id="18" name="Rechteck 17">
            <a:extLst>
              <a:ext uri="{FF2B5EF4-FFF2-40B4-BE49-F238E27FC236}">
                <a16:creationId xmlns:a16="http://schemas.microsoft.com/office/drawing/2014/main" id="{918205D5-3AA8-419D-B457-0C70071449C1}"/>
              </a:ext>
            </a:extLst>
          </p:cNvPr>
          <p:cNvSpPr/>
          <p:nvPr/>
        </p:nvSpPr>
        <p:spPr>
          <a:xfrm>
            <a:off x="379868" y="3355512"/>
            <a:ext cx="936345" cy="440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A5987285-EBF7-4B95-92F9-7AF0125A15F8}"/>
              </a:ext>
            </a:extLst>
          </p:cNvPr>
          <p:cNvSpPr/>
          <p:nvPr/>
        </p:nvSpPr>
        <p:spPr>
          <a:xfrm>
            <a:off x="139311" y="3986385"/>
            <a:ext cx="936345" cy="440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33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SCHWEFELGEHALT</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D31A4BBE-F62D-4D4D-8026-DA036A398EB4}"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16</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420197"/>
          </a:xfrm>
          <a:prstGeom prst="rect">
            <a:avLst/>
          </a:prstGeom>
          <a:noFill/>
        </p:spPr>
        <p:txBody>
          <a:bodyPr wrap="square" rtlCol="0">
            <a:spAutoFit/>
          </a:bodyPr>
          <a:lstStyle/>
          <a:p>
            <a:pPr lvl="0"/>
            <a:r>
              <a:rPr lang="de-AT" sz="1200" u="sng" dirty="0">
                <a:solidFill>
                  <a:srgbClr val="0082B4"/>
                </a:solidFill>
              </a:rPr>
              <a:t>Kundenvorteile:</a:t>
            </a:r>
          </a:p>
          <a:p>
            <a:pPr marL="270000" indent="-270000">
              <a:lnSpc>
                <a:spcPct val="105000"/>
              </a:lnSpc>
              <a:buClr>
                <a:schemeClr val="tx2"/>
              </a:buClr>
              <a:buSzPct val="100000"/>
              <a:buFont typeface="voestalpine" panose="020B0500030000000000" pitchFamily="34" charset="0"/>
              <a:buChar char="»"/>
            </a:pPr>
            <a:r>
              <a:rPr lang="de-DE" sz="1200" dirty="0">
                <a:latin typeface="voestalpine" panose="020B0500030000000000" pitchFamily="34" charset="0"/>
              </a:rPr>
              <a:t>Sehr gute Kaltumformbarkeit bei engsten Biegeradien auch an gestanzten Kanten. </a:t>
            </a:r>
            <a:endParaRPr lang="de-AT" sz="1200" dirty="0">
              <a:latin typeface="voestalpine" panose="020B0500030000000000" pitchFamily="34" charset="0"/>
            </a:endParaRPr>
          </a:p>
          <a:p>
            <a:pPr marL="27000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Wichtiger Prozessvorgang in der Rohr- und Profilherstellung.</a:t>
            </a:r>
          </a:p>
          <a:p>
            <a:pPr lvl="1">
              <a:lnSpc>
                <a:spcPct val="105000"/>
              </a:lnSpc>
              <a:buClr>
                <a:schemeClr val="tx2"/>
              </a:buClr>
              <a:buSzPct val="100000"/>
            </a:pPr>
            <a:r>
              <a:rPr lang="de-AT" sz="1200" dirty="0">
                <a:solidFill>
                  <a:srgbClr val="0082B4"/>
                </a:solidFill>
                <a:latin typeface="voestalpine" panose="020B0500030000000000" pitchFamily="34" charset="0"/>
                <a:sym typeface="Wingdings" panose="05000000000000000000" pitchFamily="2" charset="2"/>
              </a:rPr>
              <a:t></a:t>
            </a:r>
            <a:r>
              <a:rPr lang="de-AT" sz="1200" dirty="0">
                <a:solidFill>
                  <a:srgbClr val="0082B4"/>
                </a:solidFill>
                <a:latin typeface="voestalpine" panose="020B0500030000000000" pitchFamily="34" charset="0"/>
              </a:rPr>
              <a:t> Schweißen im scharfkantigen Radien- Bereich wird ermöglicht.</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20393924"/>
              </p:ext>
            </p:extLst>
          </p:nvPr>
        </p:nvGraphicFramePr>
        <p:xfrm>
          <a:off x="3947256" y="1268326"/>
          <a:ext cx="4941156" cy="944943"/>
        </p:xfrm>
        <a:graphic>
          <a:graphicData uri="http://schemas.openxmlformats.org/drawingml/2006/table">
            <a:tbl>
              <a:tblPr firstRow="1" bandRow="1">
                <a:tableStyleId>{5C22544A-7EE6-4342-B048-85BDC9FD1C3A}</a:tableStyleId>
              </a:tblPr>
              <a:tblGrid>
                <a:gridCol w="1235289">
                  <a:extLst>
                    <a:ext uri="{9D8B030D-6E8A-4147-A177-3AD203B41FA5}">
                      <a16:colId xmlns:a16="http://schemas.microsoft.com/office/drawing/2014/main" val="2932586951"/>
                    </a:ext>
                  </a:extLst>
                </a:gridCol>
                <a:gridCol w="1235289">
                  <a:extLst>
                    <a:ext uri="{9D8B030D-6E8A-4147-A177-3AD203B41FA5}">
                      <a16:colId xmlns:a16="http://schemas.microsoft.com/office/drawing/2014/main" val="918038050"/>
                    </a:ext>
                  </a:extLst>
                </a:gridCol>
                <a:gridCol w="1235289">
                  <a:extLst>
                    <a:ext uri="{9D8B030D-6E8A-4147-A177-3AD203B41FA5}">
                      <a16:colId xmlns:a16="http://schemas.microsoft.com/office/drawing/2014/main" val="4118114515"/>
                    </a:ext>
                  </a:extLst>
                </a:gridCol>
                <a:gridCol w="1235289">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ADVANCED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marL="0" lvl="0" indent="0" algn="ctr">
                        <a:buNone/>
                      </a:pPr>
                      <a:r>
                        <a:rPr lang="de-AT" sz="1200" kern="1200" dirty="0">
                          <a:solidFill>
                            <a:schemeClr val="dk1"/>
                          </a:solidFill>
                          <a:effectLst/>
                          <a:latin typeface="+mn-lt"/>
                          <a:ea typeface="+mn-ea"/>
                          <a:cs typeface="+mn-cs"/>
                        </a:rPr>
                        <a:t>&gt;0,012%</a:t>
                      </a:r>
                      <a:endParaRPr lang="de-AT" sz="1200" dirty="0"/>
                    </a:p>
                  </a:txBody>
                  <a:tcPr anchor="ctr"/>
                </a:tc>
                <a:tc>
                  <a:txBody>
                    <a:bodyPr/>
                    <a:lstStyle/>
                    <a:p>
                      <a:pPr marL="0" lvl="0" indent="0" algn="ctr">
                        <a:buNone/>
                      </a:pPr>
                      <a:r>
                        <a:rPr lang="de-AT" sz="1200" kern="1200" dirty="0">
                          <a:solidFill>
                            <a:schemeClr val="tx1"/>
                          </a:solidFill>
                          <a:effectLst/>
                          <a:latin typeface="+mn-lt"/>
                          <a:ea typeface="+mn-ea"/>
                          <a:cs typeface="+mn-cs"/>
                        </a:rPr>
                        <a:t>&lt;=0,012% - &gt;0,007%</a:t>
                      </a:r>
                      <a:endParaRPr lang="de-AT" sz="1200" dirty="0">
                        <a:solidFill>
                          <a:schemeClr val="tx1"/>
                        </a:solidFill>
                      </a:endParaRPr>
                    </a:p>
                  </a:txBody>
                  <a:tcPr anchor="ctr"/>
                </a:tc>
                <a:tc>
                  <a:txBody>
                    <a:bodyPr/>
                    <a:lstStyle/>
                    <a:p>
                      <a:pPr marL="0" lvl="0" indent="0" algn="ctr">
                        <a:buNone/>
                      </a:pPr>
                      <a:r>
                        <a:rPr lang="de-AT" sz="1200" kern="1200" dirty="0">
                          <a:solidFill>
                            <a:schemeClr val="dk1"/>
                          </a:solidFill>
                          <a:effectLst/>
                          <a:latin typeface="+mn-lt"/>
                          <a:ea typeface="+mn-ea"/>
                          <a:cs typeface="+mn-cs"/>
                        </a:rPr>
                        <a:t>&lt;=0,007%</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265451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OBERFLÄCHE</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Die gewünschte Oberflächenanforderung ist abhängig von Stahlsorte, Abmessung und der möglichen Produktionsroute. </a:t>
            </a:r>
          </a:p>
          <a:p>
            <a:endParaRPr lang="de-AT" sz="1400" dirty="0"/>
          </a:p>
          <a:p>
            <a:r>
              <a:rPr lang="de-AT" sz="1400" dirty="0"/>
              <a:t>Beispiele für Oberflächenfehler sind Zunder F, auch als </a:t>
            </a:r>
            <a:r>
              <a:rPr lang="de-AT" sz="1400" dirty="0" err="1"/>
              <a:t>tiger</a:t>
            </a:r>
            <a:r>
              <a:rPr lang="de-AT" sz="1400" dirty="0"/>
              <a:t> </a:t>
            </a:r>
            <a:r>
              <a:rPr lang="de-AT" sz="1400" dirty="0" err="1"/>
              <a:t>stripes</a:t>
            </a:r>
            <a:r>
              <a:rPr lang="de-AT" sz="1400" dirty="0"/>
              <a:t> bezeichnet. </a:t>
            </a:r>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9B55CEF4-3B37-4D43-8373-518B33C16F36}"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17</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pic>
        <p:nvPicPr>
          <p:cNvPr id="9" name="Grafik 8" descr="cid:image017.jpg@01D77709.21AD3750">
            <a:extLst>
              <a:ext uri="{FF2B5EF4-FFF2-40B4-BE49-F238E27FC236}">
                <a16:creationId xmlns:a16="http://schemas.microsoft.com/office/drawing/2014/main" id="{FC2F4C6B-2238-4FD8-B0E3-192FA70D010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35842" y="1947890"/>
            <a:ext cx="3075764" cy="2388917"/>
          </a:xfrm>
          <a:prstGeom prst="rect">
            <a:avLst/>
          </a:prstGeom>
          <a:noFill/>
          <a:ln>
            <a:noFill/>
          </a:ln>
        </p:spPr>
      </p:pic>
      <p:sp>
        <p:nvSpPr>
          <p:cNvPr id="10" name="Pfeil nach oben 15">
            <a:extLst>
              <a:ext uri="{FF2B5EF4-FFF2-40B4-BE49-F238E27FC236}">
                <a16:creationId xmlns:a16="http://schemas.microsoft.com/office/drawing/2014/main" id="{C7203071-7695-4E88-ADB5-F0F0BF56CEB6}"/>
              </a:ext>
            </a:extLst>
          </p:cNvPr>
          <p:cNvSpPr/>
          <p:nvPr/>
        </p:nvSpPr>
        <p:spPr>
          <a:xfrm rot="6296101">
            <a:off x="5428380" y="2105886"/>
            <a:ext cx="374015" cy="12215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Tree>
    <p:extLst>
      <p:ext uri="{BB962C8B-B14F-4D97-AF65-F5344CB8AC3E}">
        <p14:creationId xmlns:p14="http://schemas.microsoft.com/office/powerpoint/2010/main" val="385542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OBERFLÄCHE</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F1B90922-BD76-4A77-9607-5EE6F6B2C8C8}"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18</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034129"/>
          </a:xfrm>
          <a:prstGeom prst="rect">
            <a:avLst/>
          </a:prstGeom>
          <a:noFill/>
        </p:spPr>
        <p:txBody>
          <a:bodyPr wrap="square" rtlCol="0">
            <a:spAutoFit/>
          </a:bodyPr>
          <a:lstStyle/>
          <a:p>
            <a:pPr lvl="0"/>
            <a:r>
              <a:rPr lang="de-AT" sz="1200" u="sng" dirty="0">
                <a:solidFill>
                  <a:srgbClr val="0082B4"/>
                </a:solidFill>
              </a:rPr>
              <a:t>Kundenvorteile:</a:t>
            </a:r>
          </a:p>
          <a:p>
            <a:pPr marL="270000" indent="-270000">
              <a:lnSpc>
                <a:spcPct val="105000"/>
              </a:lnSpc>
              <a:buClr>
                <a:schemeClr val="tx2"/>
              </a:buClr>
              <a:buSzPct val="100000"/>
              <a:buFont typeface="voestalpine" panose="020B0500030000000000" pitchFamily="34" charset="0"/>
              <a:buChar char="»"/>
            </a:pPr>
            <a:r>
              <a:rPr lang="de-AT" sz="1200" dirty="0"/>
              <a:t>Gute Oberfläche für Sichtteile und Nicht-Sichteile.</a:t>
            </a:r>
          </a:p>
          <a:p>
            <a:pPr marL="628650" lvl="1" indent="-171450">
              <a:buFont typeface="Wingdings" panose="05000000000000000000" pitchFamily="2" charset="2"/>
              <a:buChar char="à"/>
            </a:pPr>
            <a:r>
              <a:rPr lang="de-AT" sz="1200" dirty="0">
                <a:solidFill>
                  <a:srgbClr val="0082B4"/>
                </a:solidFill>
              </a:rPr>
              <a:t>Weniger Ausschuss </a:t>
            </a:r>
          </a:p>
          <a:p>
            <a:pPr marL="628650" lvl="1" indent="-171450">
              <a:buFont typeface="Wingdings" panose="05000000000000000000" pitchFamily="2" charset="2"/>
              <a:buChar char="à"/>
            </a:pPr>
            <a:r>
              <a:rPr lang="de-AT" sz="1200" dirty="0">
                <a:solidFill>
                  <a:srgbClr val="0082B4"/>
                </a:solidFill>
              </a:rPr>
              <a:t>Produktionsschritteinsparung</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2963384600"/>
              </p:ext>
            </p:extLst>
          </p:nvPr>
        </p:nvGraphicFramePr>
        <p:xfrm>
          <a:off x="3947256" y="1268326"/>
          <a:ext cx="4941156" cy="1722120"/>
        </p:xfrm>
        <a:graphic>
          <a:graphicData uri="http://schemas.openxmlformats.org/drawingml/2006/table">
            <a:tbl>
              <a:tblPr firstRow="1" bandRow="1">
                <a:tableStyleId>{5C22544A-7EE6-4342-B048-85BDC9FD1C3A}</a:tableStyleId>
              </a:tblPr>
              <a:tblGrid>
                <a:gridCol w="1235289">
                  <a:extLst>
                    <a:ext uri="{9D8B030D-6E8A-4147-A177-3AD203B41FA5}">
                      <a16:colId xmlns:a16="http://schemas.microsoft.com/office/drawing/2014/main" val="2932586951"/>
                    </a:ext>
                  </a:extLst>
                </a:gridCol>
                <a:gridCol w="1235289">
                  <a:extLst>
                    <a:ext uri="{9D8B030D-6E8A-4147-A177-3AD203B41FA5}">
                      <a16:colId xmlns:a16="http://schemas.microsoft.com/office/drawing/2014/main" val="918038050"/>
                    </a:ext>
                  </a:extLst>
                </a:gridCol>
                <a:gridCol w="1235289">
                  <a:extLst>
                    <a:ext uri="{9D8B030D-6E8A-4147-A177-3AD203B41FA5}">
                      <a16:colId xmlns:a16="http://schemas.microsoft.com/office/drawing/2014/main" val="4118114515"/>
                    </a:ext>
                  </a:extLst>
                </a:gridCol>
                <a:gridCol w="1235289">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ADVANCED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900" dirty="0"/>
                        <a:t>Beschreibung</a:t>
                      </a:r>
                      <a:endParaRPr lang="de-AT"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700" dirty="0"/>
                        <a:t>Blanke metallische reine Oberfläche, Poren, kleine Fehler und leichte Kratzer sind zulässig.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700" dirty="0"/>
                        <a:t>Merkmale wie die BASIC Class, jedoch nur in so geringem Umfang zulässig, dass beim Betrachten mit bloßem Auge das einheitliche Aussehen nicht wesentlich beeinträchtigt erscheint. Typische Anwendungen sind Werkstoffe die entweder kaltgewalzt, beschichtet oder geschliffen werden.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700" dirty="0"/>
                        <a:t>Merkmale wie die ADVANCED Class, darüber hinaus werden auch ästhetische Oberflächeneffekte wie z.B. Zundernarben ausgeschlossen, sofern sie mit technischen Hilfsmitteln (Oberflächeninspektionsgeräten) oder durch das menschliche Auge sichtbar sind.</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131149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AT" sz="2400" dirty="0">
                <a:latin typeface="voestalpine"/>
              </a:rPr>
              <a:t>HOT-ROLLED Q - PAKETE</a:t>
            </a:r>
            <a:endParaRPr lang="de-AT" sz="2400" dirty="0"/>
          </a:p>
        </p:txBody>
      </p:sp>
      <p:sp>
        <p:nvSpPr>
          <p:cNvPr id="7" name="Datumsplatzhalter 3"/>
          <p:cNvSpPr>
            <a:spLocks noGrp="1"/>
          </p:cNvSpPr>
          <p:nvPr>
            <p:ph type="dt" sz="half" idx="2"/>
          </p:nvPr>
        </p:nvSpPr>
        <p:spPr/>
        <p:txBody>
          <a:bodyPr/>
          <a:lstStyle/>
          <a:p>
            <a:fld id="{CE0FF499-4624-4181-82B6-63BC7D4FD53A}"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19</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graphicFrame>
        <p:nvGraphicFramePr>
          <p:cNvPr id="20" name="Diagramm 19"/>
          <p:cNvGraphicFramePr/>
          <p:nvPr>
            <p:extLst>
              <p:ext uri="{D42A27DB-BD31-4B8C-83A1-F6EECF244321}">
                <p14:modId xmlns:p14="http://schemas.microsoft.com/office/powerpoint/2010/main" val="2895546902"/>
              </p:ext>
            </p:extLst>
          </p:nvPr>
        </p:nvGraphicFramePr>
        <p:xfrm>
          <a:off x="255589" y="1279884"/>
          <a:ext cx="4070508" cy="231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pieren 8"/>
          <p:cNvGrpSpPr/>
          <p:nvPr/>
        </p:nvGrpSpPr>
        <p:grpSpPr>
          <a:xfrm>
            <a:off x="6038571" y="2625197"/>
            <a:ext cx="2972408" cy="360513"/>
            <a:chOff x="1671980" y="1648987"/>
            <a:chExt cx="2972408" cy="360513"/>
          </a:xfrm>
        </p:grpSpPr>
        <p:sp>
          <p:nvSpPr>
            <p:cNvPr id="28" name="Auf der gleichen Seite des Rechtecks liegende Ecken abrunden 27"/>
            <p:cNvSpPr/>
            <p:nvPr/>
          </p:nvSpPr>
          <p:spPr>
            <a:xfrm rot="5400000">
              <a:off x="2977927" y="343040"/>
              <a:ext cx="360513" cy="29724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Auf der gleichen Seite des Rechtecks liegende Ecken abrunden 4"/>
            <p:cNvSpPr txBox="1"/>
            <p:nvPr/>
          </p:nvSpPr>
          <p:spPr>
            <a:xfrm>
              <a:off x="1671980" y="1666587"/>
              <a:ext cx="2954809" cy="325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eingeschränkter Schwefelgehalt (ultimate class)</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gute Oberfläche (advanced class)</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hoher Reinheitsgrad (</a:t>
              </a:r>
              <a:r>
                <a:rPr lang="de-DE" sz="700" kern="1200" dirty="0" err="1">
                  <a:latin typeface="voestalpine" panose="020B0500030000000000" pitchFamily="34" charset="0"/>
                </a:rPr>
                <a:t>utimate</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p:txBody>
        </p:sp>
      </p:grpSp>
      <p:grpSp>
        <p:nvGrpSpPr>
          <p:cNvPr id="10" name="Gruppieren 9"/>
          <p:cNvGrpSpPr/>
          <p:nvPr/>
        </p:nvGrpSpPr>
        <p:grpSpPr>
          <a:xfrm>
            <a:off x="4366591" y="2580134"/>
            <a:ext cx="1671980" cy="450641"/>
            <a:chOff x="0" y="1603924"/>
            <a:chExt cx="1671980" cy="450641"/>
          </a:xfrm>
        </p:grpSpPr>
        <p:sp>
          <p:nvSpPr>
            <p:cNvPr id="26" name="Abgerundetes Rechteck 25"/>
            <p:cNvSpPr/>
            <p:nvPr/>
          </p:nvSpPr>
          <p:spPr>
            <a:xfrm>
              <a:off x="0" y="1603924"/>
              <a:ext cx="1671980" cy="450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bgerundetes Rechteck 6"/>
            <p:cNvSpPr txBox="1"/>
            <p:nvPr/>
          </p:nvSpPr>
          <p:spPr>
            <a:xfrm>
              <a:off x="21998" y="1625922"/>
              <a:ext cx="1627984" cy="40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de-DE" sz="1000" kern="1200" dirty="0">
                  <a:latin typeface="voestalpine" panose="020B0500030000000000" pitchFamily="34" charset="0"/>
                </a:rPr>
                <a:t>Umformprozess</a:t>
              </a:r>
            </a:p>
          </p:txBody>
        </p:sp>
      </p:grpSp>
      <p:grpSp>
        <p:nvGrpSpPr>
          <p:cNvPr id="11" name="Gruppieren 10"/>
          <p:cNvGrpSpPr/>
          <p:nvPr/>
        </p:nvGrpSpPr>
        <p:grpSpPr>
          <a:xfrm>
            <a:off x="6036938" y="3053307"/>
            <a:ext cx="2969506" cy="829547"/>
            <a:chOff x="1670347" y="2077097"/>
            <a:chExt cx="2969506" cy="829547"/>
          </a:xfrm>
        </p:grpSpPr>
        <p:sp>
          <p:nvSpPr>
            <p:cNvPr id="24" name="Auf der gleichen Seite des Rechtecks liegende Ecken abrunden 23"/>
            <p:cNvSpPr/>
            <p:nvPr/>
          </p:nvSpPr>
          <p:spPr>
            <a:xfrm rot="5400000">
              <a:off x="2740326" y="1007118"/>
              <a:ext cx="829547" cy="296950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Auf der gleichen Seite des Rechtecks liegende Ecken abrunden 8"/>
            <p:cNvSpPr txBox="1"/>
            <p:nvPr/>
          </p:nvSpPr>
          <p:spPr>
            <a:xfrm>
              <a:off x="1670347" y="2117593"/>
              <a:ext cx="2929011" cy="7485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eingeschränkter Schwefelgehalt (ultimate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gute Oberfläche (advanced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hoher Einformungsgrad (advanced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hoher Reinheitsgrad (ultimate class)</a:t>
              </a:r>
            </a:p>
            <a:p>
              <a:pPr marL="57150" lvl="1" indent="-57150" algn="l" defTabSz="311150">
                <a:lnSpc>
                  <a:spcPct val="90000"/>
                </a:lnSpc>
                <a:spcBef>
                  <a:spcPct val="0"/>
                </a:spcBef>
                <a:spcAft>
                  <a:spcPct val="15000"/>
                </a:spcAft>
                <a:buChar char="••"/>
              </a:pPr>
              <a:r>
                <a:rPr lang="de-DE" sz="700" kern="1200">
                  <a:latin typeface="voestalpine" panose="020B0500030000000000" pitchFamily="34" charset="0"/>
                </a:rPr>
                <a:t>geringe Korngrenzenoxidation (ultimate class)</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geringe Entkohlung (</a:t>
              </a:r>
              <a:r>
                <a:rPr lang="de-DE" sz="700" kern="1200" dirty="0" err="1">
                  <a:latin typeface="voestalpine" panose="020B0500030000000000" pitchFamily="34" charset="0"/>
                </a:rPr>
                <a:t>ultimate</a:t>
              </a:r>
              <a:r>
                <a:rPr lang="de-DE" sz="700" kern="1200" dirty="0">
                  <a:latin typeface="voestalpine" panose="020B0500030000000000" pitchFamily="34" charset="0"/>
                </a:rPr>
                <a:t> </a:t>
              </a:r>
              <a:r>
                <a:rPr lang="de-DE" sz="700" kern="1200" dirty="0" err="1">
                  <a:latin typeface="voestalpine" panose="020B0500030000000000" pitchFamily="34" charset="0"/>
                </a:rPr>
                <a:t>class</a:t>
              </a:r>
              <a:r>
                <a:rPr lang="de-DE" sz="700" kern="1200" dirty="0">
                  <a:latin typeface="voestalpine" panose="020B0500030000000000" pitchFamily="34" charset="0"/>
                </a:rPr>
                <a:t>)</a:t>
              </a:r>
            </a:p>
          </p:txBody>
        </p:sp>
      </p:grpSp>
      <p:grpSp>
        <p:nvGrpSpPr>
          <p:cNvPr id="14" name="Gruppieren 13"/>
          <p:cNvGrpSpPr/>
          <p:nvPr/>
        </p:nvGrpSpPr>
        <p:grpSpPr>
          <a:xfrm>
            <a:off x="4366591" y="3242761"/>
            <a:ext cx="1670347" cy="450641"/>
            <a:chOff x="0" y="2266551"/>
            <a:chExt cx="1670347" cy="450641"/>
          </a:xfrm>
        </p:grpSpPr>
        <p:sp>
          <p:nvSpPr>
            <p:cNvPr id="22" name="Abgerundetes Rechteck 21"/>
            <p:cNvSpPr/>
            <p:nvPr/>
          </p:nvSpPr>
          <p:spPr>
            <a:xfrm>
              <a:off x="0" y="2266551"/>
              <a:ext cx="1670347" cy="450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bgerundetes Rechteck 10"/>
            <p:cNvSpPr txBox="1"/>
            <p:nvPr/>
          </p:nvSpPr>
          <p:spPr>
            <a:xfrm>
              <a:off x="21998" y="2288549"/>
              <a:ext cx="1626351" cy="40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de-DE" sz="1000" kern="1200" dirty="0">
                  <a:latin typeface="voestalpine" panose="020B0500030000000000" pitchFamily="34" charset="0"/>
                </a:rPr>
                <a:t>Umformprozess                 (C-Stähle)</a:t>
              </a:r>
            </a:p>
          </p:txBody>
        </p:sp>
      </p:grpSp>
      <p:grpSp>
        <p:nvGrpSpPr>
          <p:cNvPr id="15" name="Gruppieren 14"/>
          <p:cNvGrpSpPr/>
          <p:nvPr/>
        </p:nvGrpSpPr>
        <p:grpSpPr>
          <a:xfrm>
            <a:off x="6038571" y="3950451"/>
            <a:ext cx="2972408" cy="360513"/>
            <a:chOff x="1671980" y="2974241"/>
            <a:chExt cx="2972408" cy="360513"/>
          </a:xfrm>
        </p:grpSpPr>
        <p:sp>
          <p:nvSpPr>
            <p:cNvPr id="19" name="Auf der gleichen Seite des Rechtecks liegende Ecken abrunden 18"/>
            <p:cNvSpPr/>
            <p:nvPr/>
          </p:nvSpPr>
          <p:spPr>
            <a:xfrm rot="5400000">
              <a:off x="2977927" y="1668294"/>
              <a:ext cx="360513" cy="29724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Auf der gleichen Seite des Rechtecks liegende Ecken abrunden 12"/>
            <p:cNvSpPr txBox="1"/>
            <p:nvPr/>
          </p:nvSpPr>
          <p:spPr>
            <a:xfrm>
              <a:off x="1671980" y="2991841"/>
              <a:ext cx="2954809" cy="325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gutes Profil (</a:t>
              </a:r>
              <a:r>
                <a:rPr lang="de-DE" sz="700" kern="1200" dirty="0" err="1">
                  <a:solidFill>
                    <a:schemeClr val="tx1"/>
                  </a:solidFill>
                  <a:latin typeface="voestalpine" panose="020B0500030000000000" pitchFamily="34" charset="0"/>
                </a:rPr>
                <a:t>advanced</a:t>
              </a:r>
              <a:r>
                <a:rPr lang="de-DE" sz="700" kern="1200" dirty="0">
                  <a:latin typeface="voestalpine" panose="020B0500030000000000" pitchFamily="34" charset="0"/>
                </a:rPr>
                <a:t> Class) </a:t>
              </a:r>
            </a:p>
            <a:p>
              <a:pPr marL="57150" lvl="1" indent="-57150" algn="l" defTabSz="311150">
                <a:lnSpc>
                  <a:spcPct val="90000"/>
                </a:lnSpc>
                <a:spcBef>
                  <a:spcPct val="0"/>
                </a:spcBef>
                <a:spcAft>
                  <a:spcPct val="15000"/>
                </a:spcAft>
                <a:buChar char="••"/>
              </a:pPr>
              <a:r>
                <a:rPr lang="de-DE" sz="700" kern="1200" dirty="0">
                  <a:latin typeface="voestalpine" panose="020B0500030000000000" pitchFamily="34" charset="0"/>
                </a:rPr>
                <a:t>gute Oberfläche (</a:t>
              </a:r>
              <a:r>
                <a:rPr lang="de-DE" sz="700" kern="1200" dirty="0" err="1">
                  <a:latin typeface="voestalpine" panose="020B0500030000000000" pitchFamily="34" charset="0"/>
                </a:rPr>
                <a:t>advanced</a:t>
              </a:r>
              <a:r>
                <a:rPr lang="de-DE" sz="700" kern="1200" dirty="0">
                  <a:latin typeface="voestalpine" panose="020B0500030000000000" pitchFamily="34" charset="0"/>
                </a:rPr>
                <a:t> Class) </a:t>
              </a:r>
            </a:p>
          </p:txBody>
        </p:sp>
      </p:grpSp>
      <p:grpSp>
        <p:nvGrpSpPr>
          <p:cNvPr id="16" name="Gruppieren 15"/>
          <p:cNvGrpSpPr/>
          <p:nvPr/>
        </p:nvGrpSpPr>
        <p:grpSpPr>
          <a:xfrm>
            <a:off x="4366591" y="3905388"/>
            <a:ext cx="1671980" cy="450641"/>
            <a:chOff x="0" y="2929178"/>
            <a:chExt cx="1671980" cy="450641"/>
          </a:xfrm>
        </p:grpSpPr>
        <p:sp>
          <p:nvSpPr>
            <p:cNvPr id="17" name="Abgerundetes Rechteck 16"/>
            <p:cNvSpPr/>
            <p:nvPr/>
          </p:nvSpPr>
          <p:spPr>
            <a:xfrm>
              <a:off x="0" y="2929178"/>
              <a:ext cx="1671980" cy="450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Abgerundetes Rechteck 14"/>
            <p:cNvSpPr txBox="1"/>
            <p:nvPr/>
          </p:nvSpPr>
          <p:spPr>
            <a:xfrm>
              <a:off x="21998" y="2951176"/>
              <a:ext cx="1627984" cy="40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de-DE" sz="1000" kern="1200" dirty="0">
                  <a:latin typeface="voestalpine" panose="020B0500030000000000" pitchFamily="34" charset="0"/>
                </a:rPr>
                <a:t>zum Kaltwalzen</a:t>
              </a:r>
            </a:p>
          </p:txBody>
        </p:sp>
      </p:grpSp>
      <p:pic>
        <p:nvPicPr>
          <p:cNvPr id="5" name="Grafik 4"/>
          <p:cNvPicPr>
            <a:picLocks noChangeAspect="1"/>
          </p:cNvPicPr>
          <p:nvPr/>
        </p:nvPicPr>
        <p:blipFill>
          <a:blip r:embed="rId7"/>
          <a:stretch>
            <a:fillRect/>
          </a:stretch>
        </p:blipFill>
        <p:spPr>
          <a:xfrm>
            <a:off x="7237717" y="1167221"/>
            <a:ext cx="1507516" cy="1234859"/>
          </a:xfrm>
          <a:prstGeom prst="rect">
            <a:avLst/>
          </a:prstGeom>
        </p:spPr>
      </p:pic>
    </p:spTree>
    <p:extLst>
      <p:ext uri="{BB962C8B-B14F-4D97-AF65-F5344CB8AC3E}">
        <p14:creationId xmlns:p14="http://schemas.microsoft.com/office/powerpoint/2010/main" val="194875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E6874-19C3-4355-835C-87AB8BC3E37B}"/>
              </a:ext>
            </a:extLst>
          </p:cNvPr>
          <p:cNvSpPr>
            <a:spLocks noGrp="1"/>
          </p:cNvSpPr>
          <p:nvPr>
            <p:ph type="title"/>
          </p:nvPr>
        </p:nvSpPr>
        <p:spPr/>
        <p:txBody>
          <a:bodyPr/>
          <a:lstStyle/>
          <a:p>
            <a:r>
              <a:rPr lang="de-AT" dirty="0"/>
              <a:t>WAS IST hot-</a:t>
            </a:r>
            <a:r>
              <a:rPr lang="de-AT" dirty="0" err="1"/>
              <a:t>rolled</a:t>
            </a:r>
            <a:r>
              <a:rPr lang="de-AT" dirty="0"/>
              <a:t> Q?</a:t>
            </a:r>
          </a:p>
        </p:txBody>
      </p:sp>
      <p:sp>
        <p:nvSpPr>
          <p:cNvPr id="3" name="Inhaltsplatzhalter 2">
            <a:extLst>
              <a:ext uri="{FF2B5EF4-FFF2-40B4-BE49-F238E27FC236}">
                <a16:creationId xmlns:a16="http://schemas.microsoft.com/office/drawing/2014/main" id="{A2861149-5138-4425-ABCC-9F026509BCDA}"/>
              </a:ext>
            </a:extLst>
          </p:cNvPr>
          <p:cNvSpPr>
            <a:spLocks noGrp="1"/>
          </p:cNvSpPr>
          <p:nvPr>
            <p:ph idx="1"/>
          </p:nvPr>
        </p:nvSpPr>
        <p:spPr/>
        <p:txBody>
          <a:bodyPr/>
          <a:lstStyle/>
          <a:p>
            <a:pPr marL="0" indent="0" algn="just">
              <a:lnSpc>
                <a:spcPct val="107000"/>
              </a:lnSpc>
              <a:spcAft>
                <a:spcPts val="800"/>
              </a:spcAft>
              <a:buNone/>
            </a:pPr>
            <a:r>
              <a:rPr lang="de-AT" sz="1600" dirty="0">
                <a:solidFill>
                  <a:srgbClr val="333333"/>
                </a:solidFill>
                <a:effectLst/>
                <a:latin typeface="voestalpine" panose="020B0500030000000000" pitchFamily="34" charset="0"/>
                <a:ea typeface="Calibri" panose="020F0502020204030204" pitchFamily="34" charset="0"/>
                <a:cs typeface="Times New Roman" panose="02020603050405020304" pitchFamily="18" charset="0"/>
              </a:rPr>
              <a:t>hot-</a:t>
            </a:r>
            <a:r>
              <a:rPr lang="de-AT" sz="1600" dirty="0" err="1">
                <a:solidFill>
                  <a:srgbClr val="333333"/>
                </a:solidFill>
                <a:effectLst/>
                <a:latin typeface="voestalpine" panose="020B0500030000000000" pitchFamily="34" charset="0"/>
                <a:ea typeface="Calibri" panose="020F0502020204030204" pitchFamily="34" charset="0"/>
                <a:cs typeface="Times New Roman" panose="02020603050405020304" pitchFamily="18" charset="0"/>
              </a:rPr>
              <a:t>rolled</a:t>
            </a:r>
            <a:r>
              <a:rPr lang="de-AT" sz="1600" dirty="0">
                <a:solidFill>
                  <a:srgbClr val="333333"/>
                </a:solidFill>
                <a:effectLst/>
                <a:latin typeface="voestalpine" panose="020B0500030000000000" pitchFamily="34" charset="0"/>
                <a:ea typeface="Calibri" panose="020F0502020204030204" pitchFamily="34" charset="0"/>
                <a:cs typeface="Times New Roman" panose="02020603050405020304" pitchFamily="18" charset="0"/>
              </a:rPr>
              <a:t> Q bietet eine Individualisierung der warmgewalzten Stahlbänder auf einem bisher unerreichten Level an. </a:t>
            </a:r>
          </a:p>
          <a:p>
            <a:pPr marL="0" indent="0" algn="just">
              <a:lnSpc>
                <a:spcPct val="107000"/>
              </a:lnSpc>
              <a:spcAft>
                <a:spcPts val="800"/>
              </a:spcAft>
              <a:buNone/>
            </a:pPr>
            <a:endParaRPr lang="de-AT" sz="1600" dirty="0">
              <a:solidFill>
                <a:srgbClr val="333333"/>
              </a:solidFill>
              <a:effectLst/>
              <a:latin typeface="voestalpine" panose="020B0500030000000000"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600" dirty="0">
                <a:solidFill>
                  <a:srgbClr val="333333"/>
                </a:solidFill>
                <a:effectLst/>
                <a:latin typeface="voestalpine" panose="020B0500030000000000" pitchFamily="34" charset="0"/>
                <a:ea typeface="Calibri" panose="020F0502020204030204" pitchFamily="34" charset="0"/>
                <a:cs typeface="Times New Roman" panose="02020603050405020304" pitchFamily="18" charset="0"/>
              </a:rPr>
              <a:t>Mittels präzise Anlagenfahrweise können Eigenschaften exakt nach Kundenwunsch eingestellt werden.</a:t>
            </a:r>
          </a:p>
          <a:p>
            <a:r>
              <a:rPr lang="de-AT" sz="1600" dirty="0">
                <a:solidFill>
                  <a:srgbClr val="333333"/>
                </a:solidFill>
                <a:cs typeface="Times New Roman" panose="02020603050405020304" pitchFamily="18" charset="0"/>
              </a:rPr>
              <a:t>Dadurch können die genauen Anforderungen und Bedürfnisse der Bauteile gezielter berücksichtigt werden.</a:t>
            </a:r>
          </a:p>
          <a:p>
            <a:endParaRPr lang="de-AT" dirty="0"/>
          </a:p>
        </p:txBody>
      </p:sp>
      <p:sp>
        <p:nvSpPr>
          <p:cNvPr id="4" name="Datumsplatzhalter 3">
            <a:extLst>
              <a:ext uri="{FF2B5EF4-FFF2-40B4-BE49-F238E27FC236}">
                <a16:creationId xmlns:a16="http://schemas.microsoft.com/office/drawing/2014/main" id="{EF4AF7DE-690C-4B02-A6DD-2206D97B816B}"/>
              </a:ext>
            </a:extLst>
          </p:cNvPr>
          <p:cNvSpPr>
            <a:spLocks noGrp="1"/>
          </p:cNvSpPr>
          <p:nvPr>
            <p:ph type="dt" sz="half" idx="2"/>
          </p:nvPr>
        </p:nvSpPr>
        <p:spPr/>
        <p:txBody>
          <a:bodyPr/>
          <a:lstStyle/>
          <a:p>
            <a:fld id="{DFD6D2C6-50FD-4568-82DE-DEDC0D36854C}" type="datetime4">
              <a:rPr lang="de-AT" smtClean="0"/>
              <a:t>23. März 2023</a:t>
            </a:fld>
            <a:endParaRPr lang="de-AT" dirty="0"/>
          </a:p>
        </p:txBody>
      </p:sp>
      <p:sp>
        <p:nvSpPr>
          <p:cNvPr id="5" name="Foliennummernplatzhalter 4">
            <a:extLst>
              <a:ext uri="{FF2B5EF4-FFF2-40B4-BE49-F238E27FC236}">
                <a16:creationId xmlns:a16="http://schemas.microsoft.com/office/drawing/2014/main" id="{567AB3CE-F86D-4733-B54D-45EBF6D2557A}"/>
              </a:ext>
            </a:extLst>
          </p:cNvPr>
          <p:cNvSpPr>
            <a:spLocks noGrp="1"/>
          </p:cNvSpPr>
          <p:nvPr>
            <p:ph type="sldNum" sz="quarter" idx="4"/>
          </p:nvPr>
        </p:nvSpPr>
        <p:spPr/>
        <p:txBody>
          <a:bodyPr/>
          <a:lstStyle/>
          <a:p>
            <a:fld id="{A7CD581C-92E0-41C6-BF48-DFCAD6021EEF}" type="slidenum">
              <a:rPr lang="de-AT" smtClean="0"/>
              <a:pPr/>
              <a:t>2</a:t>
            </a:fld>
            <a:endParaRPr lang="de-AT" dirty="0"/>
          </a:p>
        </p:txBody>
      </p:sp>
      <p:sp>
        <p:nvSpPr>
          <p:cNvPr id="6" name="Fußzeilenplatzhalter 5">
            <a:extLst>
              <a:ext uri="{FF2B5EF4-FFF2-40B4-BE49-F238E27FC236}">
                <a16:creationId xmlns:a16="http://schemas.microsoft.com/office/drawing/2014/main" id="{01C79219-0407-4D10-8DAB-688F038BA3F3}"/>
              </a:ext>
            </a:extLst>
          </p:cNvPr>
          <p:cNvSpPr>
            <a:spLocks noGrp="1"/>
          </p:cNvSpPr>
          <p:nvPr>
            <p:ph type="ftr" sz="quarter" idx="3"/>
          </p:nvPr>
        </p:nvSpPr>
        <p:spPr/>
        <p:txBody>
          <a:bodyPr/>
          <a:lstStyle/>
          <a:p>
            <a:r>
              <a:rPr lang="de-AT" noProof="0"/>
              <a:t>hot-rolled Q</a:t>
            </a:r>
            <a:endParaRPr lang="de-AT" noProof="0" dirty="0"/>
          </a:p>
        </p:txBody>
      </p:sp>
    </p:spTree>
    <p:extLst>
      <p:ext uri="{BB962C8B-B14F-4D97-AF65-F5344CB8AC3E}">
        <p14:creationId xmlns:p14="http://schemas.microsoft.com/office/powerpoint/2010/main" val="49312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br>
              <a:rPr lang="de-AT" dirty="0"/>
            </a:br>
            <a:br>
              <a:rPr lang="de-AT" dirty="0"/>
            </a:br>
            <a:br>
              <a:rPr lang="de-AT" dirty="0"/>
            </a:br>
            <a:br>
              <a:rPr lang="de-AT" dirty="0"/>
            </a:br>
            <a:br>
              <a:rPr lang="de-AT" dirty="0"/>
            </a:br>
            <a:br>
              <a:rPr lang="de-AT" dirty="0"/>
            </a:br>
            <a:br>
              <a:rPr lang="de-AT" dirty="0"/>
            </a:br>
            <a:br>
              <a:rPr lang="de-AT" dirty="0"/>
            </a:br>
            <a:br>
              <a:rPr lang="de-AT" dirty="0"/>
            </a:br>
            <a:br>
              <a:rPr lang="de-AT" dirty="0"/>
            </a:br>
            <a:r>
              <a:rPr lang="de-AT" dirty="0"/>
              <a:t>VIELEN DANK!</a:t>
            </a:r>
          </a:p>
        </p:txBody>
      </p:sp>
      <p:sp>
        <p:nvSpPr>
          <p:cNvPr id="5" name="Untertitel 4"/>
          <p:cNvSpPr>
            <a:spLocks noGrp="1"/>
          </p:cNvSpPr>
          <p:nvPr>
            <p:ph type="subTitle" idx="1"/>
          </p:nvPr>
        </p:nvSpPr>
        <p:spPr/>
        <p:txBody>
          <a:bodyPr>
            <a:normAutofit fontScale="92500" lnSpcReduction="10000"/>
          </a:bodyPr>
          <a:lstStyle/>
          <a:p>
            <a:r>
              <a:rPr lang="de-AT" dirty="0"/>
              <a:t>Daniel Saric</a:t>
            </a:r>
          </a:p>
          <a:p>
            <a:r>
              <a:rPr lang="de-AT" dirty="0"/>
              <a:t>T. +43 50304 15 8737</a:t>
            </a:r>
          </a:p>
          <a:p>
            <a:r>
              <a:rPr lang="de-AT" dirty="0"/>
              <a:t>Daniel.saric@voestalpine.com</a:t>
            </a:r>
          </a:p>
        </p:txBody>
      </p:sp>
    </p:spTree>
    <p:extLst>
      <p:ext uri="{BB962C8B-B14F-4D97-AF65-F5344CB8AC3E}">
        <p14:creationId xmlns:p14="http://schemas.microsoft.com/office/powerpoint/2010/main" val="297508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AT" sz="2400" dirty="0"/>
              <a:t>THE PERFECT MATCH – UNSER PORTFOLIO</a:t>
            </a:r>
          </a:p>
        </p:txBody>
      </p:sp>
      <p:sp>
        <p:nvSpPr>
          <p:cNvPr id="7" name="Datumsplatzhalter 3"/>
          <p:cNvSpPr>
            <a:spLocks noGrp="1"/>
          </p:cNvSpPr>
          <p:nvPr>
            <p:ph type="dt" sz="half" idx="2"/>
          </p:nvPr>
        </p:nvSpPr>
        <p:spPr/>
        <p:txBody>
          <a:bodyPr/>
          <a:lstStyle/>
          <a:p>
            <a:fld id="{E04EB0BF-78E3-4762-BDD4-85EF098DE468}"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3</a:t>
            </a:fld>
            <a:endParaRPr lang="en-US" dirty="0"/>
          </a:p>
        </p:txBody>
      </p:sp>
      <p:sp>
        <p:nvSpPr>
          <p:cNvPr id="2" name="Fußzeilenplatzhalter 1"/>
          <p:cNvSpPr>
            <a:spLocks noGrp="1"/>
          </p:cNvSpPr>
          <p:nvPr>
            <p:ph type="ftr" sz="quarter" idx="3"/>
          </p:nvPr>
        </p:nvSpPr>
        <p:spPr/>
        <p:txBody>
          <a:bodyPr/>
          <a:lstStyle/>
          <a:p>
            <a:r>
              <a:rPr lang="de-AT" dirty="0"/>
              <a:t>hot-</a:t>
            </a:r>
            <a:r>
              <a:rPr lang="de-AT" dirty="0" err="1"/>
              <a:t>rolled</a:t>
            </a:r>
            <a:r>
              <a:rPr lang="de-AT" dirty="0"/>
              <a:t> Q</a:t>
            </a:r>
          </a:p>
        </p:txBody>
      </p:sp>
      <p:pic>
        <p:nvPicPr>
          <p:cNvPr id="6" name="Grafik 5"/>
          <p:cNvPicPr>
            <a:picLocks noChangeAspect="1"/>
          </p:cNvPicPr>
          <p:nvPr/>
        </p:nvPicPr>
        <p:blipFill>
          <a:blip r:embed="rId3"/>
          <a:stretch>
            <a:fillRect/>
          </a:stretch>
        </p:blipFill>
        <p:spPr>
          <a:xfrm>
            <a:off x="6124569" y="1802468"/>
            <a:ext cx="2084900" cy="2383897"/>
          </a:xfrm>
          <a:prstGeom prst="rect">
            <a:avLst/>
          </a:prstGeom>
        </p:spPr>
      </p:pic>
      <p:pic>
        <p:nvPicPr>
          <p:cNvPr id="8" name="Grafik 7"/>
          <p:cNvPicPr>
            <a:picLocks noChangeAspect="1"/>
          </p:cNvPicPr>
          <p:nvPr/>
        </p:nvPicPr>
        <p:blipFill rotWithShape="1">
          <a:blip r:embed="rId4"/>
          <a:srcRect b="20383"/>
          <a:stretch/>
        </p:blipFill>
        <p:spPr>
          <a:xfrm>
            <a:off x="398989" y="1439481"/>
            <a:ext cx="5600700" cy="2301881"/>
          </a:xfrm>
          <a:prstGeom prst="rect">
            <a:avLst/>
          </a:prstGeom>
        </p:spPr>
      </p:pic>
      <p:sp>
        <p:nvSpPr>
          <p:cNvPr id="5" name="Rechteck 4">
            <a:extLst>
              <a:ext uri="{FF2B5EF4-FFF2-40B4-BE49-F238E27FC236}">
                <a16:creationId xmlns:a16="http://schemas.microsoft.com/office/drawing/2014/main" id="{BCFFACC9-534F-49C6-AA53-7EAEBF8C7FFD}"/>
              </a:ext>
            </a:extLst>
          </p:cNvPr>
          <p:cNvSpPr/>
          <p:nvPr/>
        </p:nvSpPr>
        <p:spPr>
          <a:xfrm>
            <a:off x="453710" y="3203890"/>
            <a:ext cx="2352311" cy="474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83686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DICKENTOLERANZEN</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Die Dickentoleranz ist die Summe aus vielen Parametern, welche die Bandgeometrie beschreiben. </a:t>
            </a:r>
          </a:p>
          <a:p>
            <a:endParaRPr lang="de-AT" sz="1400" dirty="0"/>
          </a:p>
          <a:p>
            <a:r>
              <a:rPr lang="de-AT" sz="1400" dirty="0"/>
              <a:t>Dazu zählt das Profil, der Keil und die Dickenschwankungen über Länge/Breite.</a:t>
            </a:r>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E63F1944-2F20-4DA3-B0B1-01966CC4D689}"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4</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pic>
        <p:nvPicPr>
          <p:cNvPr id="12" name="Grafik 11">
            <a:extLst>
              <a:ext uri="{FF2B5EF4-FFF2-40B4-BE49-F238E27FC236}">
                <a16:creationId xmlns:a16="http://schemas.microsoft.com/office/drawing/2014/main" id="{6339FA77-0C95-43A2-8942-4C9CDFCF34BC}"/>
              </a:ext>
            </a:extLst>
          </p:cNvPr>
          <p:cNvPicPr/>
          <p:nvPr/>
        </p:nvPicPr>
        <p:blipFill rotWithShape="1">
          <a:blip r:embed="rId2"/>
          <a:srcRect t="8268" b="22671"/>
          <a:stretch/>
        </p:blipFill>
        <p:spPr>
          <a:xfrm>
            <a:off x="4503738" y="1948061"/>
            <a:ext cx="4120760" cy="1732666"/>
          </a:xfrm>
          <a:prstGeom prst="rect">
            <a:avLst/>
          </a:prstGeom>
        </p:spPr>
      </p:pic>
      <p:sp>
        <p:nvSpPr>
          <p:cNvPr id="3" name="Rechteck 2">
            <a:extLst>
              <a:ext uri="{FF2B5EF4-FFF2-40B4-BE49-F238E27FC236}">
                <a16:creationId xmlns:a16="http://schemas.microsoft.com/office/drawing/2014/main" id="{BA3329FF-91B0-4065-80AB-CA50DE1FD31B}"/>
              </a:ext>
            </a:extLst>
          </p:cNvPr>
          <p:cNvSpPr/>
          <p:nvPr/>
        </p:nvSpPr>
        <p:spPr>
          <a:xfrm>
            <a:off x="6868469" y="1704167"/>
            <a:ext cx="161241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200" dirty="0">
              <a:solidFill>
                <a:schemeClr val="tx1"/>
              </a:solidFill>
            </a:endParaRPr>
          </a:p>
          <a:p>
            <a:endParaRPr lang="de-AT" sz="1200" dirty="0">
              <a:solidFill>
                <a:schemeClr val="tx1"/>
              </a:solidFill>
            </a:endParaRPr>
          </a:p>
          <a:p>
            <a:endParaRPr lang="de-AT" sz="1200" dirty="0">
              <a:solidFill>
                <a:schemeClr val="tx1"/>
              </a:solidFill>
            </a:endParaRPr>
          </a:p>
          <a:p>
            <a:r>
              <a:rPr lang="de-AT" sz="1050" dirty="0">
                <a:solidFill>
                  <a:schemeClr val="tx1"/>
                </a:solidFill>
              </a:rPr>
              <a:t>                </a:t>
            </a:r>
          </a:p>
          <a:p>
            <a:r>
              <a:rPr lang="de-AT" sz="1050" dirty="0">
                <a:solidFill>
                  <a:schemeClr val="tx1"/>
                </a:solidFill>
              </a:rPr>
              <a:t>                Keil</a:t>
            </a:r>
            <a:endParaRPr lang="de-AT" dirty="0">
              <a:solidFill>
                <a:schemeClr val="tx1"/>
              </a:solidFill>
            </a:endParaRPr>
          </a:p>
        </p:txBody>
      </p:sp>
    </p:spTree>
    <p:extLst>
      <p:ext uri="{BB962C8B-B14F-4D97-AF65-F5344CB8AC3E}">
        <p14:creationId xmlns:p14="http://schemas.microsoft.com/office/powerpoint/2010/main" val="319008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DICKENTOLERANZEN</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6EFE37BD-DBE0-4602-AB2C-80BC99714012}"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5</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714364" cy="2222916"/>
          </a:xfrm>
          <a:prstGeom prst="rect">
            <a:avLst/>
          </a:prstGeom>
          <a:noFill/>
        </p:spPr>
        <p:txBody>
          <a:bodyPr wrap="square" rtlCol="0">
            <a:spAutoFit/>
          </a:bodyPr>
          <a:lstStyle/>
          <a:p>
            <a:pPr lvl="0"/>
            <a:r>
              <a:rPr lang="de-AT" sz="1400" u="sng" dirty="0">
                <a:solidFill>
                  <a:srgbClr val="0082B4"/>
                </a:solidFill>
              </a:rPr>
              <a:t>Kundenvorteile:</a:t>
            </a:r>
          </a:p>
          <a:p>
            <a:pPr marL="270000" lvl="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Garantierte Werte über die gesamte Bandbreite und –länge </a:t>
            </a:r>
          </a:p>
          <a:p>
            <a:pPr lvl="0">
              <a:lnSpc>
                <a:spcPct val="105000"/>
              </a:lnSpc>
              <a:buClr>
                <a:schemeClr val="tx2"/>
              </a:buClr>
              <a:buSzPct val="100000"/>
            </a:pPr>
            <a:r>
              <a:rPr lang="de-AT" sz="1200" dirty="0">
                <a:solidFill>
                  <a:srgbClr val="0082B4"/>
                </a:solidFill>
                <a:latin typeface="voestalpine" panose="020B0500030000000000" pitchFamily="34" charset="0"/>
                <a:sym typeface="Wingdings" panose="05000000000000000000" pitchFamily="2" charset="2"/>
              </a:rPr>
              <a:t>             </a:t>
            </a:r>
            <a:r>
              <a:rPr lang="de-AT" sz="1200" dirty="0">
                <a:solidFill>
                  <a:srgbClr val="0082B4"/>
                </a:solidFill>
                <a:sym typeface="Wingdings" panose="05000000000000000000" pitchFamily="2" charset="2"/>
              </a:rPr>
              <a:t> </a:t>
            </a:r>
            <a:r>
              <a:rPr lang="de-AT" sz="1200" dirty="0">
                <a:solidFill>
                  <a:srgbClr val="0082B4"/>
                </a:solidFill>
              </a:rPr>
              <a:t>Weniger Ausschuss</a:t>
            </a:r>
          </a:p>
          <a:p>
            <a:pPr marL="27000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Stabile Prozesse und Effizienz in der Verarbeitung </a:t>
            </a:r>
          </a:p>
          <a:p>
            <a:pPr lvl="1"/>
            <a:r>
              <a:rPr lang="de-AT" sz="1200" dirty="0">
                <a:solidFill>
                  <a:srgbClr val="0082B4"/>
                </a:solidFill>
                <a:sym typeface="Wingdings" panose="05000000000000000000" pitchFamily="2" charset="2"/>
              </a:rPr>
              <a:t> H</a:t>
            </a:r>
            <a:r>
              <a:rPr lang="de-AT" sz="1200" dirty="0">
                <a:solidFill>
                  <a:srgbClr val="0082B4"/>
                </a:solidFill>
              </a:rPr>
              <a:t>öhere Produktionssicherheit </a:t>
            </a:r>
          </a:p>
          <a:p>
            <a:pPr marL="270000" lvl="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Reproduzierbare Bauteile bei wirtschaftlicher Fertigung</a:t>
            </a:r>
          </a:p>
          <a:p>
            <a:pPr marL="270000" lvl="0" indent="-270000">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Weniger Kontrolle nötig</a:t>
            </a:r>
          </a:p>
          <a:p>
            <a:pPr lvl="1">
              <a:lnSpc>
                <a:spcPct val="105000"/>
              </a:lnSpc>
              <a:buClr>
                <a:schemeClr val="tx2"/>
              </a:buClr>
              <a:buSzPct val="100000"/>
            </a:pPr>
            <a:r>
              <a:rPr lang="de-AT" sz="1200" dirty="0">
                <a:solidFill>
                  <a:srgbClr val="0082B4"/>
                </a:solidFill>
                <a:sym typeface="Wingdings" panose="05000000000000000000" pitchFamily="2" charset="2"/>
              </a:rPr>
              <a:t> </a:t>
            </a:r>
            <a:r>
              <a:rPr lang="de-AT" sz="1200" dirty="0">
                <a:solidFill>
                  <a:srgbClr val="0082B4"/>
                </a:solidFill>
              </a:rPr>
              <a:t>Produktionsschritteinsparung</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3869984478"/>
              </p:ext>
            </p:extLst>
          </p:nvPr>
        </p:nvGraphicFramePr>
        <p:xfrm>
          <a:off x="3947256" y="1268326"/>
          <a:ext cx="4941156" cy="1249680"/>
        </p:xfrm>
        <a:graphic>
          <a:graphicData uri="http://schemas.openxmlformats.org/drawingml/2006/table">
            <a:tbl>
              <a:tblPr firstRow="1" bandRow="1">
                <a:tableStyleId>{5C22544A-7EE6-4342-B048-85BDC9FD1C3A}</a:tableStyleId>
              </a:tblPr>
              <a:tblGrid>
                <a:gridCol w="1235289">
                  <a:extLst>
                    <a:ext uri="{9D8B030D-6E8A-4147-A177-3AD203B41FA5}">
                      <a16:colId xmlns:a16="http://schemas.microsoft.com/office/drawing/2014/main" val="2932586951"/>
                    </a:ext>
                  </a:extLst>
                </a:gridCol>
                <a:gridCol w="1235289">
                  <a:extLst>
                    <a:ext uri="{9D8B030D-6E8A-4147-A177-3AD203B41FA5}">
                      <a16:colId xmlns:a16="http://schemas.microsoft.com/office/drawing/2014/main" val="918038050"/>
                    </a:ext>
                  </a:extLst>
                </a:gridCol>
                <a:gridCol w="1235289">
                  <a:extLst>
                    <a:ext uri="{9D8B030D-6E8A-4147-A177-3AD203B41FA5}">
                      <a16:colId xmlns:a16="http://schemas.microsoft.com/office/drawing/2014/main" val="4118114515"/>
                    </a:ext>
                  </a:extLst>
                </a:gridCol>
                <a:gridCol w="1235289">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ADVANCED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marL="0" lvl="0" indent="0" algn="ctr">
                        <a:buNone/>
                      </a:pPr>
                      <a:r>
                        <a:rPr lang="de-AT" sz="1000" kern="1200" dirty="0">
                          <a:solidFill>
                            <a:schemeClr val="dk1"/>
                          </a:solidFill>
                          <a:latin typeface="+mn-lt"/>
                          <a:ea typeface="+mn-ea"/>
                          <a:cs typeface="+mn-cs"/>
                        </a:rPr>
                        <a:t>1/2 </a:t>
                      </a:r>
                      <a:r>
                        <a:rPr lang="de-AT" sz="1000" dirty="0"/>
                        <a:t>der EN 10051 Normtoleranz </a:t>
                      </a:r>
                    </a:p>
                    <a:p>
                      <a:pPr marL="0" lvl="0" indent="0" algn="ctr">
                        <a:buNone/>
                      </a:pPr>
                      <a:r>
                        <a:rPr lang="de-AT" sz="1000" dirty="0"/>
                        <a:t>für Band-Nenndicken von 2,0 bis 20,0 mm</a:t>
                      </a:r>
                    </a:p>
                  </a:txBody>
                  <a:tcPr anchor="ctr"/>
                </a:tc>
                <a:tc>
                  <a:txBody>
                    <a:bodyPr/>
                    <a:lstStyle/>
                    <a:p>
                      <a:pPr marL="0" lvl="0" indent="0" algn="ctr">
                        <a:buNone/>
                      </a:pPr>
                      <a:r>
                        <a:rPr lang="de-AT" sz="1000" u="sng" dirty="0"/>
                        <a:t>bis zu 1/4 der </a:t>
                      </a:r>
                      <a:r>
                        <a:rPr lang="de-AT" sz="1000" dirty="0"/>
                        <a:t>Normtoleranz</a:t>
                      </a:r>
                    </a:p>
                    <a:p>
                      <a:pPr marL="0" lvl="0" indent="0" algn="ctr">
                        <a:buNone/>
                      </a:pPr>
                      <a:r>
                        <a:rPr lang="de-AT" sz="1000" dirty="0"/>
                        <a:t>für Band-Nenndicken von 2,0 bis 20,0 mm</a:t>
                      </a:r>
                    </a:p>
                  </a:txBody>
                  <a:tcPr anchor="ctr"/>
                </a:tc>
                <a:tc>
                  <a:txBody>
                    <a:bodyPr/>
                    <a:lstStyle/>
                    <a:p>
                      <a:pPr marL="0" lvl="0" indent="0" algn="ctr">
                        <a:buNone/>
                      </a:pPr>
                      <a:r>
                        <a:rPr lang="de-AT" sz="1000" u="sng" dirty="0"/>
                        <a:t>bis zu 1/6 der </a:t>
                      </a:r>
                      <a:r>
                        <a:rPr lang="de-AT" sz="1000" dirty="0"/>
                        <a:t>Normtoleranz</a:t>
                      </a:r>
                    </a:p>
                    <a:p>
                      <a:pPr marL="0" lvl="0" indent="0" algn="ctr">
                        <a:buNone/>
                      </a:pPr>
                      <a:r>
                        <a:rPr lang="de-AT" sz="1000" dirty="0"/>
                        <a:t>für gebeizte Band-Nenndicken von 2,5 bis 6,0 mm</a:t>
                      </a:r>
                    </a:p>
                  </a:txBody>
                  <a:tcPr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311272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E08B2-5B2E-42BA-A118-B0BA0770AE6D}"/>
              </a:ext>
            </a:extLst>
          </p:cNvPr>
          <p:cNvSpPr>
            <a:spLocks noGrp="1"/>
          </p:cNvSpPr>
          <p:nvPr>
            <p:ph type="title"/>
          </p:nvPr>
        </p:nvSpPr>
        <p:spPr/>
        <p:txBody>
          <a:bodyPr>
            <a:normAutofit/>
          </a:bodyPr>
          <a:lstStyle/>
          <a:p>
            <a:r>
              <a:rPr lang="de-AT" sz="2800" dirty="0">
                <a:latin typeface="voestalpine"/>
              </a:rPr>
              <a:t>DICKENTOLERANZEN</a:t>
            </a:r>
            <a:endParaRPr lang="de-AT" sz="2800" dirty="0"/>
          </a:p>
        </p:txBody>
      </p:sp>
      <p:pic>
        <p:nvPicPr>
          <p:cNvPr id="10" name="Inhaltsplatzhalter 9">
            <a:extLst>
              <a:ext uri="{FF2B5EF4-FFF2-40B4-BE49-F238E27FC236}">
                <a16:creationId xmlns:a16="http://schemas.microsoft.com/office/drawing/2014/main" id="{AD3F8BE1-2E84-4F90-B49A-B8F977D48C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244" y="1277938"/>
            <a:ext cx="6184688" cy="3041650"/>
          </a:xfrm>
        </p:spPr>
      </p:pic>
      <p:sp>
        <p:nvSpPr>
          <p:cNvPr id="4" name="Datumsplatzhalter 3">
            <a:extLst>
              <a:ext uri="{FF2B5EF4-FFF2-40B4-BE49-F238E27FC236}">
                <a16:creationId xmlns:a16="http://schemas.microsoft.com/office/drawing/2014/main" id="{9B3CF935-D294-46D8-8DE5-B238A653865D}"/>
              </a:ext>
            </a:extLst>
          </p:cNvPr>
          <p:cNvSpPr>
            <a:spLocks noGrp="1"/>
          </p:cNvSpPr>
          <p:nvPr>
            <p:ph type="dt" sz="half" idx="2"/>
          </p:nvPr>
        </p:nvSpPr>
        <p:spPr/>
        <p:txBody>
          <a:bodyPr/>
          <a:lstStyle/>
          <a:p>
            <a:fld id="{F2E9F76D-5A7A-43C6-887F-5F5D1D38F55C}" type="datetime4">
              <a:rPr lang="de-AT" smtClean="0"/>
              <a:t>23. März 2023</a:t>
            </a:fld>
            <a:endParaRPr lang="de-AT" dirty="0"/>
          </a:p>
        </p:txBody>
      </p:sp>
      <p:sp>
        <p:nvSpPr>
          <p:cNvPr id="5" name="Foliennummernplatzhalter 4">
            <a:extLst>
              <a:ext uri="{FF2B5EF4-FFF2-40B4-BE49-F238E27FC236}">
                <a16:creationId xmlns:a16="http://schemas.microsoft.com/office/drawing/2014/main" id="{26128DD2-6F80-414B-A3C7-C8E006BD2B00}"/>
              </a:ext>
            </a:extLst>
          </p:cNvPr>
          <p:cNvSpPr>
            <a:spLocks noGrp="1"/>
          </p:cNvSpPr>
          <p:nvPr>
            <p:ph type="sldNum" sz="quarter" idx="4"/>
          </p:nvPr>
        </p:nvSpPr>
        <p:spPr/>
        <p:txBody>
          <a:bodyPr/>
          <a:lstStyle/>
          <a:p>
            <a:fld id="{A7CD581C-92E0-41C6-BF48-DFCAD6021EEF}" type="slidenum">
              <a:rPr lang="de-AT" smtClean="0"/>
              <a:pPr/>
              <a:t>6</a:t>
            </a:fld>
            <a:endParaRPr lang="de-AT" dirty="0"/>
          </a:p>
        </p:txBody>
      </p:sp>
      <p:sp>
        <p:nvSpPr>
          <p:cNvPr id="6" name="Fußzeilenplatzhalter 5">
            <a:extLst>
              <a:ext uri="{FF2B5EF4-FFF2-40B4-BE49-F238E27FC236}">
                <a16:creationId xmlns:a16="http://schemas.microsoft.com/office/drawing/2014/main" id="{A821F9C7-472D-47D3-A04B-87994C99CEAF}"/>
              </a:ext>
            </a:extLst>
          </p:cNvPr>
          <p:cNvSpPr>
            <a:spLocks noGrp="1"/>
          </p:cNvSpPr>
          <p:nvPr>
            <p:ph type="ftr" sz="quarter" idx="3"/>
          </p:nvPr>
        </p:nvSpPr>
        <p:spPr/>
        <p:txBody>
          <a:bodyPr/>
          <a:lstStyle/>
          <a:p>
            <a:r>
              <a:rPr lang="de-AT" noProof="0"/>
              <a:t>hot-rolled Q</a:t>
            </a:r>
            <a:endParaRPr lang="de-AT" noProof="0" dirty="0"/>
          </a:p>
        </p:txBody>
      </p:sp>
    </p:spTree>
    <p:extLst>
      <p:ext uri="{BB962C8B-B14F-4D97-AF65-F5344CB8AC3E}">
        <p14:creationId xmlns:p14="http://schemas.microsoft.com/office/powerpoint/2010/main" val="264499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PROFILEIGENSCHAFTEN</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Das Profil ist bei einem Band der Dickenunterschied zwischen Mittellinie und Bandkante.</a:t>
            </a:r>
          </a:p>
          <a:p>
            <a:pPr marL="0" indent="0">
              <a:buNone/>
            </a:pPr>
            <a:endParaRPr lang="de-AT" sz="1400" dirty="0"/>
          </a:p>
          <a:p>
            <a:r>
              <a:rPr lang="de-AT" sz="1400" dirty="0"/>
              <a:t>Das Profil wird in der Warmbreitbandstraße eingestellt.</a:t>
            </a:r>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57716360-3339-4AF5-929B-0275DD5D1143}"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7</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pic>
        <p:nvPicPr>
          <p:cNvPr id="9" name="Grafik 8">
            <a:extLst>
              <a:ext uri="{FF2B5EF4-FFF2-40B4-BE49-F238E27FC236}">
                <a16:creationId xmlns:a16="http://schemas.microsoft.com/office/drawing/2014/main" id="{58152572-7EA8-4176-B858-B54DA4A7D16A}"/>
              </a:ext>
            </a:extLst>
          </p:cNvPr>
          <p:cNvPicPr/>
          <p:nvPr/>
        </p:nvPicPr>
        <p:blipFill rotWithShape="1">
          <a:blip r:embed="rId2"/>
          <a:srcRect t="8268" b="22625"/>
          <a:stretch/>
        </p:blipFill>
        <p:spPr>
          <a:xfrm>
            <a:off x="4640263" y="2120560"/>
            <a:ext cx="3896463" cy="1613822"/>
          </a:xfrm>
          <a:prstGeom prst="rect">
            <a:avLst/>
          </a:prstGeom>
        </p:spPr>
      </p:pic>
      <p:sp>
        <p:nvSpPr>
          <p:cNvPr id="10" name="Rechteck 9">
            <a:extLst>
              <a:ext uri="{FF2B5EF4-FFF2-40B4-BE49-F238E27FC236}">
                <a16:creationId xmlns:a16="http://schemas.microsoft.com/office/drawing/2014/main" id="{511946B6-4C8A-40E6-9B60-438257921405}"/>
              </a:ext>
            </a:extLst>
          </p:cNvPr>
          <p:cNvSpPr/>
          <p:nvPr/>
        </p:nvSpPr>
        <p:spPr>
          <a:xfrm>
            <a:off x="5502667" y="2348221"/>
            <a:ext cx="703188" cy="123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223E39E1-7346-444A-8C00-79938A6EFBED}"/>
              </a:ext>
            </a:extLst>
          </p:cNvPr>
          <p:cNvSpPr/>
          <p:nvPr/>
        </p:nvSpPr>
        <p:spPr>
          <a:xfrm>
            <a:off x="6868469" y="1876666"/>
            <a:ext cx="161241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200" dirty="0">
              <a:solidFill>
                <a:schemeClr val="tx1"/>
              </a:solidFill>
            </a:endParaRPr>
          </a:p>
          <a:p>
            <a:endParaRPr lang="de-AT" sz="1200" dirty="0">
              <a:solidFill>
                <a:schemeClr val="tx1"/>
              </a:solidFill>
            </a:endParaRPr>
          </a:p>
          <a:p>
            <a:endParaRPr lang="de-AT" sz="1200" dirty="0">
              <a:solidFill>
                <a:schemeClr val="tx1"/>
              </a:solidFill>
            </a:endParaRPr>
          </a:p>
          <a:p>
            <a:r>
              <a:rPr lang="de-AT" sz="1050" dirty="0">
                <a:solidFill>
                  <a:schemeClr val="tx1"/>
                </a:solidFill>
              </a:rPr>
              <a:t>                </a:t>
            </a:r>
          </a:p>
          <a:p>
            <a:r>
              <a:rPr lang="de-AT" sz="1050" dirty="0">
                <a:solidFill>
                  <a:schemeClr val="tx1"/>
                </a:solidFill>
              </a:rPr>
              <a:t>                Keil</a:t>
            </a:r>
            <a:endParaRPr lang="de-AT" dirty="0">
              <a:solidFill>
                <a:schemeClr val="tx1"/>
              </a:solidFill>
            </a:endParaRPr>
          </a:p>
        </p:txBody>
      </p:sp>
    </p:spTree>
    <p:extLst>
      <p:ext uri="{BB962C8B-B14F-4D97-AF65-F5344CB8AC3E}">
        <p14:creationId xmlns:p14="http://schemas.microsoft.com/office/powerpoint/2010/main" val="73783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lvl="0"/>
            <a:r>
              <a:rPr lang="de-AT" sz="2800" dirty="0">
                <a:latin typeface="voestalpine"/>
              </a:rPr>
              <a:t>PROFILEIGENSCHAFTEN</a:t>
            </a:r>
            <a:endParaRPr lang="de-AT" sz="2800" dirty="0"/>
          </a:p>
        </p:txBody>
      </p:sp>
      <p:sp>
        <p:nvSpPr>
          <p:cNvPr id="5" name="Inhaltsplatzhalter 4"/>
          <p:cNvSpPr>
            <a:spLocks noGrp="1"/>
          </p:cNvSpPr>
          <p:nvPr>
            <p:ph idx="1"/>
          </p:nvPr>
        </p:nvSpPr>
        <p:spPr>
          <a:xfrm>
            <a:off x="255588" y="1120345"/>
            <a:ext cx="8585714" cy="3230938"/>
          </a:xfrm>
        </p:spPr>
        <p:txBody>
          <a:bodyPr>
            <a:normAutofit/>
          </a:bodyPr>
          <a:lstStyle/>
          <a:p>
            <a:endParaRPr lang="de-AT" sz="1400" dirty="0"/>
          </a:p>
          <a:p>
            <a:endParaRPr lang="de-AT" sz="1400" dirty="0"/>
          </a:p>
        </p:txBody>
      </p:sp>
      <p:sp>
        <p:nvSpPr>
          <p:cNvPr id="7" name="Datumsplatzhalter 3"/>
          <p:cNvSpPr>
            <a:spLocks noGrp="1"/>
          </p:cNvSpPr>
          <p:nvPr>
            <p:ph type="dt" sz="half" idx="2"/>
          </p:nvPr>
        </p:nvSpPr>
        <p:spPr/>
        <p:txBody>
          <a:bodyPr/>
          <a:lstStyle/>
          <a:p>
            <a:fld id="{642FF6D8-CB30-490A-AD60-42006F0123E8}" type="datetime4">
              <a:rPr lang="de-AT" smtClean="0"/>
              <a:t>23. März 2023</a:t>
            </a:fld>
            <a:endParaRPr lang="en-US" dirty="0"/>
          </a:p>
        </p:txBody>
      </p:sp>
      <p:sp>
        <p:nvSpPr>
          <p:cNvPr id="3" name="Foliennummernplatzhalter 2"/>
          <p:cNvSpPr>
            <a:spLocks noGrp="1"/>
          </p:cNvSpPr>
          <p:nvPr>
            <p:ph type="sldNum" sz="quarter" idx="4"/>
          </p:nvPr>
        </p:nvSpPr>
        <p:spPr/>
        <p:txBody>
          <a:bodyPr/>
          <a:lstStyle/>
          <a:p>
            <a:fld id="{A7CD581C-92E0-41C6-BF48-DFCAD6021EEF}" type="slidenum">
              <a:rPr lang="en-US" smtClean="0"/>
              <a:pPr/>
              <a:t>8</a:t>
            </a:fld>
            <a:endParaRPr lang="en-US" dirty="0"/>
          </a:p>
        </p:txBody>
      </p:sp>
      <p:sp>
        <p:nvSpPr>
          <p:cNvPr id="2" name="Fußzeilenplatzhalter 1"/>
          <p:cNvSpPr>
            <a:spLocks noGrp="1"/>
          </p:cNvSpPr>
          <p:nvPr>
            <p:ph type="ftr" sz="quarter" idx="3"/>
          </p:nvPr>
        </p:nvSpPr>
        <p:spPr/>
        <p:txBody>
          <a:bodyPr/>
          <a:lstStyle/>
          <a:p>
            <a:r>
              <a:rPr lang="de-AT"/>
              <a:t>hot-rolled Q</a:t>
            </a:r>
            <a:endParaRPr lang="de-AT" dirty="0"/>
          </a:p>
        </p:txBody>
      </p:sp>
      <p:sp>
        <p:nvSpPr>
          <p:cNvPr id="6" name="Textfeld 5"/>
          <p:cNvSpPr txBox="1"/>
          <p:nvPr/>
        </p:nvSpPr>
        <p:spPr>
          <a:xfrm>
            <a:off x="185782" y="1170932"/>
            <a:ext cx="3540398" cy="1844351"/>
          </a:xfrm>
          <a:prstGeom prst="rect">
            <a:avLst/>
          </a:prstGeom>
          <a:noFill/>
        </p:spPr>
        <p:txBody>
          <a:bodyPr wrap="square" rtlCol="0">
            <a:spAutoFit/>
          </a:bodyPr>
          <a:lstStyle/>
          <a:p>
            <a:pPr lvl="0"/>
            <a:r>
              <a:rPr lang="de-AT" sz="1400" u="sng" dirty="0">
                <a:solidFill>
                  <a:srgbClr val="0082B4"/>
                </a:solidFill>
              </a:rPr>
              <a:t>Kundenvorteile:</a:t>
            </a:r>
          </a:p>
          <a:p>
            <a:pPr marL="269875" indent="-269875">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Bessere Verarbeitbarkeit des Materials.</a:t>
            </a:r>
          </a:p>
          <a:p>
            <a:pPr marL="269875" indent="-269875">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Welligkeit am Material wird vermieden.</a:t>
            </a:r>
          </a:p>
          <a:p>
            <a:pPr>
              <a:lnSpc>
                <a:spcPct val="105000"/>
              </a:lnSpc>
              <a:buClr>
                <a:schemeClr val="tx2"/>
              </a:buClr>
              <a:buSzPct val="100000"/>
            </a:pPr>
            <a:r>
              <a:rPr lang="de-AT" sz="1200" dirty="0">
                <a:solidFill>
                  <a:srgbClr val="0082B4"/>
                </a:solidFill>
                <a:sym typeface="Wingdings" panose="05000000000000000000" pitchFamily="2" charset="2"/>
              </a:rPr>
              <a:t>        </a:t>
            </a:r>
            <a:r>
              <a:rPr lang="de-AT" sz="1200" dirty="0">
                <a:solidFill>
                  <a:srgbClr val="0082B4"/>
                </a:solidFill>
              </a:rPr>
              <a:t>Bessere Ebenheit</a:t>
            </a:r>
            <a:endParaRPr lang="de-AT" sz="1200" dirty="0">
              <a:solidFill>
                <a:srgbClr val="0082B4"/>
              </a:solidFill>
              <a:latin typeface="voestalpine" panose="020B0500030000000000" pitchFamily="34" charset="0"/>
            </a:endParaRPr>
          </a:p>
          <a:p>
            <a:pPr marL="269875" indent="-269875">
              <a:lnSpc>
                <a:spcPct val="105000"/>
              </a:lnSpc>
              <a:buClr>
                <a:schemeClr val="tx2"/>
              </a:buClr>
              <a:buSzPct val="100000"/>
              <a:buFont typeface="voestalpine" panose="020B0500030000000000" pitchFamily="34" charset="0"/>
              <a:buChar char="»"/>
            </a:pPr>
            <a:r>
              <a:rPr lang="de-AT" sz="1200" dirty="0">
                <a:latin typeface="voestalpine"/>
              </a:rPr>
              <a:t>Randringe können verwendet werden.</a:t>
            </a:r>
            <a:r>
              <a:rPr lang="de-AT" sz="1200" dirty="0">
                <a:solidFill>
                  <a:srgbClr val="333333"/>
                </a:solidFill>
              </a:rPr>
              <a:t> </a:t>
            </a:r>
            <a:br>
              <a:rPr lang="de-AT" sz="1200" dirty="0">
                <a:solidFill>
                  <a:srgbClr val="333333"/>
                </a:solidFill>
              </a:rPr>
            </a:br>
            <a:r>
              <a:rPr lang="de-AT" sz="1200" dirty="0">
                <a:solidFill>
                  <a:srgbClr val="0082B4"/>
                </a:solidFill>
                <a:sym typeface="Wingdings" panose="05000000000000000000" pitchFamily="2" charset="2"/>
              </a:rPr>
              <a:t> </a:t>
            </a:r>
            <a:r>
              <a:rPr lang="de-AT" sz="1200" dirty="0">
                <a:solidFill>
                  <a:srgbClr val="0082B4"/>
                </a:solidFill>
              </a:rPr>
              <a:t>Weniger Ausschuss </a:t>
            </a:r>
          </a:p>
          <a:p>
            <a:pPr marL="269875" indent="-269875">
              <a:lnSpc>
                <a:spcPct val="105000"/>
              </a:lnSpc>
              <a:buClr>
                <a:schemeClr val="tx2"/>
              </a:buClr>
              <a:buSzPct val="100000"/>
              <a:buFont typeface="voestalpine" panose="020B0500030000000000" pitchFamily="34" charset="0"/>
              <a:buChar char="»"/>
            </a:pPr>
            <a:r>
              <a:rPr lang="de-AT" sz="1200" dirty="0">
                <a:latin typeface="voestalpine" panose="020B0500030000000000" pitchFamily="34" charset="0"/>
              </a:rPr>
              <a:t>Vermeidung eines Keilsprungs. </a:t>
            </a:r>
          </a:p>
          <a:p>
            <a:pPr marL="266700">
              <a:lnSpc>
                <a:spcPct val="105000"/>
              </a:lnSpc>
              <a:buClr>
                <a:schemeClr val="tx2"/>
              </a:buClr>
              <a:buSzPct val="100000"/>
            </a:pPr>
            <a:r>
              <a:rPr lang="de-AT" sz="1200" dirty="0">
                <a:latin typeface="voestalpine"/>
              </a:rPr>
              <a:t>(Gefahr: kann in der Anlage verlaufen</a:t>
            </a:r>
            <a:r>
              <a:rPr lang="de-AT" sz="1200" dirty="0">
                <a:solidFill>
                  <a:srgbClr val="333333"/>
                </a:solidFill>
              </a:rPr>
              <a:t>)</a:t>
            </a:r>
          </a:p>
          <a:p>
            <a:pPr marL="266700">
              <a:lnSpc>
                <a:spcPct val="105000"/>
              </a:lnSpc>
              <a:buClr>
                <a:schemeClr val="tx2"/>
              </a:buClr>
              <a:buSzPct val="100000"/>
            </a:pPr>
            <a:r>
              <a:rPr lang="de-AT" sz="1200" dirty="0">
                <a:solidFill>
                  <a:srgbClr val="0082B4"/>
                </a:solidFill>
                <a:sym typeface="Wingdings" panose="05000000000000000000" pitchFamily="2" charset="2"/>
              </a:rPr>
              <a:t> </a:t>
            </a:r>
            <a:r>
              <a:rPr lang="de-AT" sz="1200" dirty="0">
                <a:solidFill>
                  <a:srgbClr val="0082B4"/>
                </a:solidFill>
              </a:rPr>
              <a:t>Höhere Produktionssicherheit</a:t>
            </a:r>
          </a:p>
        </p:txBody>
      </p:sp>
      <p:graphicFrame>
        <p:nvGraphicFramePr>
          <p:cNvPr id="13" name="Tabelle 12">
            <a:extLst>
              <a:ext uri="{FF2B5EF4-FFF2-40B4-BE49-F238E27FC236}">
                <a16:creationId xmlns:a16="http://schemas.microsoft.com/office/drawing/2014/main" id="{F74526FA-BF8A-4543-8F90-245472AEDEEF}"/>
              </a:ext>
            </a:extLst>
          </p:cNvPr>
          <p:cNvGraphicFramePr>
            <a:graphicFrameLocks noGrp="1"/>
          </p:cNvGraphicFramePr>
          <p:nvPr>
            <p:extLst>
              <p:ext uri="{D42A27DB-BD31-4B8C-83A1-F6EECF244321}">
                <p14:modId xmlns:p14="http://schemas.microsoft.com/office/powerpoint/2010/main" val="1507020"/>
              </p:ext>
            </p:extLst>
          </p:nvPr>
        </p:nvGraphicFramePr>
        <p:xfrm>
          <a:off x="3947256" y="1268326"/>
          <a:ext cx="4941156" cy="944943"/>
        </p:xfrm>
        <a:graphic>
          <a:graphicData uri="http://schemas.openxmlformats.org/drawingml/2006/table">
            <a:tbl>
              <a:tblPr firstRow="1" bandRow="1">
                <a:tableStyleId>{5C22544A-7EE6-4342-B048-85BDC9FD1C3A}</a:tableStyleId>
              </a:tblPr>
              <a:tblGrid>
                <a:gridCol w="1235289">
                  <a:extLst>
                    <a:ext uri="{9D8B030D-6E8A-4147-A177-3AD203B41FA5}">
                      <a16:colId xmlns:a16="http://schemas.microsoft.com/office/drawing/2014/main" val="2932586951"/>
                    </a:ext>
                  </a:extLst>
                </a:gridCol>
                <a:gridCol w="1235289">
                  <a:extLst>
                    <a:ext uri="{9D8B030D-6E8A-4147-A177-3AD203B41FA5}">
                      <a16:colId xmlns:a16="http://schemas.microsoft.com/office/drawing/2014/main" val="918038050"/>
                    </a:ext>
                  </a:extLst>
                </a:gridCol>
                <a:gridCol w="1235289">
                  <a:extLst>
                    <a:ext uri="{9D8B030D-6E8A-4147-A177-3AD203B41FA5}">
                      <a16:colId xmlns:a16="http://schemas.microsoft.com/office/drawing/2014/main" val="4118114515"/>
                    </a:ext>
                  </a:extLst>
                </a:gridCol>
                <a:gridCol w="1235289">
                  <a:extLst>
                    <a:ext uri="{9D8B030D-6E8A-4147-A177-3AD203B41FA5}">
                      <a16:colId xmlns:a16="http://schemas.microsoft.com/office/drawing/2014/main" val="4215724044"/>
                    </a:ext>
                  </a:extLst>
                </a:gridCol>
              </a:tblGrid>
              <a:tr h="2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Parameter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BASIC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ADVANCED Class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b="1" u="sng" dirty="0"/>
                        <a:t>ULTIMATE Class</a:t>
                      </a:r>
                    </a:p>
                  </a:txBody>
                  <a:tcPr/>
                </a:tc>
                <a:extLst>
                  <a:ext uri="{0D108BD9-81ED-4DB2-BD59-A6C34878D82A}">
                    <a16:rowId xmlns:a16="http://schemas.microsoft.com/office/drawing/2014/main" val="273275757"/>
                  </a:ext>
                </a:extLst>
              </a:tr>
              <a:tr h="701103">
                <a:tc>
                  <a:txBody>
                    <a:bodyPr/>
                    <a:lstStyle/>
                    <a:p>
                      <a:pPr marL="0" lvl="0" indent="0" algn="ctr">
                        <a:buNone/>
                      </a:pPr>
                      <a:r>
                        <a:rPr lang="de-AT" sz="1000" dirty="0"/>
                        <a:t>Beschreibung</a:t>
                      </a:r>
                    </a:p>
                  </a:txBody>
                  <a:tcPr anchor="ctr"/>
                </a:tc>
                <a:tc>
                  <a:txBody>
                    <a:bodyPr/>
                    <a:lstStyle/>
                    <a:p>
                      <a:pPr algn="ctr">
                        <a:lnSpc>
                          <a:spcPct val="107000"/>
                        </a:lnSpc>
                        <a:spcAft>
                          <a:spcPts val="0"/>
                        </a:spcAft>
                      </a:pPr>
                      <a:r>
                        <a:rPr lang="de-AT" sz="1200" dirty="0">
                          <a:effectLst/>
                          <a:latin typeface="voestalpine" panose="020B0500030000000000" pitchFamily="34" charset="0"/>
                          <a:ea typeface="Calibri" panose="020F0502020204030204" pitchFamily="34" charset="0"/>
                          <a:cs typeface="Arial" panose="020B0604020202020204" pitchFamily="34" charset="0"/>
                        </a:rPr>
                        <a:t>Normbereich</a:t>
                      </a:r>
                    </a:p>
                    <a:p>
                      <a:pPr algn="ctr">
                        <a:lnSpc>
                          <a:spcPct val="107000"/>
                        </a:lnSpc>
                        <a:spcAft>
                          <a:spcPts val="0"/>
                        </a:spcAft>
                      </a:pPr>
                      <a:r>
                        <a:rPr lang="de-AT" sz="1200" dirty="0">
                          <a:effectLst/>
                          <a:latin typeface="voestalpine" panose="020B0500030000000000" pitchFamily="34" charset="0"/>
                          <a:ea typeface="Calibri" panose="020F0502020204030204" pitchFamily="34" charset="0"/>
                          <a:cs typeface="Arial" panose="020B0604020202020204" pitchFamily="34" charset="0"/>
                        </a:rPr>
                        <a:t>(~100 </a:t>
                      </a:r>
                      <a:r>
                        <a:rPr lang="de-AT" sz="1200" kern="1200" dirty="0">
                          <a:solidFill>
                            <a:schemeClr val="dk1"/>
                          </a:solidFill>
                          <a:effectLst/>
                          <a:latin typeface="voestalpine" panose="020B0500030000000000" pitchFamily="34" charset="0"/>
                          <a:ea typeface="Calibri" panose="020F0502020204030204" pitchFamily="34" charset="0"/>
                          <a:cs typeface="Arial" panose="020B0604020202020204" pitchFamily="34" charset="0"/>
                        </a:rPr>
                        <a:t>µm)</a:t>
                      </a:r>
                      <a:r>
                        <a:rPr lang="de-AT" sz="1200" dirty="0">
                          <a:effectLst/>
                          <a:latin typeface="voestalpine" panose="020B0500030000000000" pitchFamily="34" charset="0"/>
                          <a:ea typeface="Calibri" panose="020F0502020204030204" pitchFamily="34" charset="0"/>
                          <a:cs typeface="Arial" panose="020B0604020202020204" pitchFamily="34" charset="0"/>
                        </a:rPr>
                        <a:t> </a:t>
                      </a:r>
                      <a:endParaRPr lang="de-AT" sz="1100" dirty="0">
                        <a:effectLst/>
                        <a:latin typeface="voestalpine" panose="020B0500030000000000"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ctr">
                        <a:buNone/>
                      </a:pPr>
                      <a:r>
                        <a:rPr lang="de-AT" sz="1200" kern="1200" dirty="0">
                          <a:solidFill>
                            <a:schemeClr val="dk1"/>
                          </a:solidFill>
                          <a:effectLst/>
                          <a:latin typeface="voestalpine" panose="020B0500030000000000" pitchFamily="34" charset="0"/>
                          <a:ea typeface="Calibri" panose="020F0502020204030204" pitchFamily="34" charset="0"/>
                          <a:cs typeface="Arial" panose="020B0604020202020204" pitchFamily="34" charset="0"/>
                        </a:rPr>
                        <a:t>Normbereich -&gt;=60µm</a:t>
                      </a:r>
                    </a:p>
                  </a:txBody>
                  <a:tcPr anchor="ctr"/>
                </a:tc>
                <a:tc>
                  <a:txBody>
                    <a:bodyPr/>
                    <a:lstStyle/>
                    <a:p>
                      <a:pPr algn="ctr">
                        <a:lnSpc>
                          <a:spcPct val="107000"/>
                        </a:lnSpc>
                        <a:spcAft>
                          <a:spcPts val="0"/>
                        </a:spcAft>
                      </a:pPr>
                      <a:r>
                        <a:rPr lang="de-AT" sz="1200" kern="1200" dirty="0">
                          <a:solidFill>
                            <a:schemeClr val="dk1"/>
                          </a:solidFill>
                          <a:effectLst/>
                          <a:latin typeface="voestalpine" panose="020B0500030000000000" pitchFamily="34" charset="0"/>
                          <a:ea typeface="Calibri" panose="020F0502020204030204" pitchFamily="34" charset="0"/>
                          <a:cs typeface="Arial" panose="020B0604020202020204" pitchFamily="34" charset="0"/>
                        </a:rPr>
                        <a:t>59-30 µm </a:t>
                      </a:r>
                    </a:p>
                  </a:txBody>
                  <a:tcPr marL="68580" marR="68580" marT="0" marB="0" anchor="ctr"/>
                </a:tc>
                <a:extLst>
                  <a:ext uri="{0D108BD9-81ED-4DB2-BD59-A6C34878D82A}">
                    <a16:rowId xmlns:a16="http://schemas.microsoft.com/office/drawing/2014/main" val="453868924"/>
                  </a:ext>
                </a:extLst>
              </a:tr>
            </a:tbl>
          </a:graphicData>
        </a:graphic>
      </p:graphicFrame>
    </p:spTree>
    <p:extLst>
      <p:ext uri="{BB962C8B-B14F-4D97-AF65-F5344CB8AC3E}">
        <p14:creationId xmlns:p14="http://schemas.microsoft.com/office/powerpoint/2010/main" val="7614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BF55-456B-422C-9E4D-21815E1DE0FB}"/>
              </a:ext>
            </a:extLst>
          </p:cNvPr>
          <p:cNvSpPr>
            <a:spLocks noGrp="1"/>
          </p:cNvSpPr>
          <p:nvPr>
            <p:ph type="title"/>
          </p:nvPr>
        </p:nvSpPr>
        <p:spPr/>
        <p:txBody>
          <a:bodyPr>
            <a:normAutofit/>
          </a:bodyPr>
          <a:lstStyle/>
          <a:p>
            <a:r>
              <a:rPr lang="de-AT" sz="2800" dirty="0">
                <a:latin typeface="voestalpine"/>
              </a:rPr>
              <a:t>KORNGRENZENOXIDATION</a:t>
            </a:r>
            <a:endParaRPr lang="de-AT" sz="2800" dirty="0"/>
          </a:p>
        </p:txBody>
      </p:sp>
      <p:sp>
        <p:nvSpPr>
          <p:cNvPr id="4" name="Textplatzhalter 3">
            <a:extLst>
              <a:ext uri="{FF2B5EF4-FFF2-40B4-BE49-F238E27FC236}">
                <a16:creationId xmlns:a16="http://schemas.microsoft.com/office/drawing/2014/main" id="{CA28C599-3B27-417F-B2C5-374100298FF9}"/>
              </a:ext>
            </a:extLst>
          </p:cNvPr>
          <p:cNvSpPr>
            <a:spLocks noGrp="1"/>
          </p:cNvSpPr>
          <p:nvPr>
            <p:ph type="body" sz="quarter" idx="14"/>
          </p:nvPr>
        </p:nvSpPr>
        <p:spPr>
          <a:xfrm>
            <a:off x="255588" y="1291982"/>
            <a:ext cx="4248150" cy="3044825"/>
          </a:xfrm>
        </p:spPr>
        <p:txBody>
          <a:bodyPr/>
          <a:lstStyle/>
          <a:p>
            <a:r>
              <a:rPr lang="de-AT" sz="1400" dirty="0"/>
              <a:t>Beim Warmwalzprozess oxidieren, je nach Temperaturführung, bestimmte Elemente an der Oberfläche, die eine Schädigung des Gefüges verursachen können (=Oberflächenrisse). </a:t>
            </a:r>
          </a:p>
          <a:p>
            <a:pPr marL="0" indent="0">
              <a:buNone/>
            </a:pPr>
            <a:endParaRPr lang="de-AT" sz="1400" dirty="0"/>
          </a:p>
          <a:p>
            <a:r>
              <a:rPr lang="de-AT" sz="1400" dirty="0"/>
              <a:t>Bei starker Ausprägung führt dies zu Sollbruchstellen, welche besonders bei dynamischer Belastung Probleme bereiten. </a:t>
            </a:r>
          </a:p>
          <a:p>
            <a:endParaRPr lang="de-AT" dirty="0"/>
          </a:p>
        </p:txBody>
      </p:sp>
      <p:sp>
        <p:nvSpPr>
          <p:cNvPr id="5" name="Datumsplatzhalter 4">
            <a:extLst>
              <a:ext uri="{FF2B5EF4-FFF2-40B4-BE49-F238E27FC236}">
                <a16:creationId xmlns:a16="http://schemas.microsoft.com/office/drawing/2014/main" id="{E44BD918-AC14-41D7-8928-FFF47EE31A5C}"/>
              </a:ext>
            </a:extLst>
          </p:cNvPr>
          <p:cNvSpPr>
            <a:spLocks noGrp="1"/>
          </p:cNvSpPr>
          <p:nvPr>
            <p:ph type="dt" sz="half" idx="2"/>
          </p:nvPr>
        </p:nvSpPr>
        <p:spPr/>
        <p:txBody>
          <a:bodyPr/>
          <a:lstStyle/>
          <a:p>
            <a:fld id="{DC1C9A2E-C893-4F67-9D39-B10DBD5EC06C}" type="datetime4">
              <a:rPr lang="de-AT" smtClean="0"/>
              <a:t>23. März 2023</a:t>
            </a:fld>
            <a:endParaRPr lang="de-AT" dirty="0"/>
          </a:p>
        </p:txBody>
      </p:sp>
      <p:sp>
        <p:nvSpPr>
          <p:cNvPr id="6" name="Foliennummernplatzhalter 5">
            <a:extLst>
              <a:ext uri="{FF2B5EF4-FFF2-40B4-BE49-F238E27FC236}">
                <a16:creationId xmlns:a16="http://schemas.microsoft.com/office/drawing/2014/main" id="{7D876984-38CC-4713-A6FB-57BDEC8DFB11}"/>
              </a:ext>
            </a:extLst>
          </p:cNvPr>
          <p:cNvSpPr>
            <a:spLocks noGrp="1"/>
          </p:cNvSpPr>
          <p:nvPr>
            <p:ph type="sldNum" sz="quarter" idx="4"/>
          </p:nvPr>
        </p:nvSpPr>
        <p:spPr/>
        <p:txBody>
          <a:bodyPr/>
          <a:lstStyle/>
          <a:p>
            <a:fld id="{A7CD581C-92E0-41C6-BF48-DFCAD6021EEF}" type="slidenum">
              <a:rPr lang="de-AT" smtClean="0"/>
              <a:pPr/>
              <a:t>9</a:t>
            </a:fld>
            <a:endParaRPr lang="de-AT" dirty="0"/>
          </a:p>
        </p:txBody>
      </p:sp>
      <p:sp>
        <p:nvSpPr>
          <p:cNvPr id="7" name="Fußzeilenplatzhalter 6">
            <a:extLst>
              <a:ext uri="{FF2B5EF4-FFF2-40B4-BE49-F238E27FC236}">
                <a16:creationId xmlns:a16="http://schemas.microsoft.com/office/drawing/2014/main" id="{26779288-34C1-44BC-9DAA-E0AC8E67F670}"/>
              </a:ext>
            </a:extLst>
          </p:cNvPr>
          <p:cNvSpPr>
            <a:spLocks noGrp="1"/>
          </p:cNvSpPr>
          <p:nvPr>
            <p:ph type="ftr" sz="quarter" idx="3"/>
          </p:nvPr>
        </p:nvSpPr>
        <p:spPr/>
        <p:txBody>
          <a:bodyPr/>
          <a:lstStyle/>
          <a:p>
            <a:r>
              <a:rPr lang="de-AT" noProof="0"/>
              <a:t>hot-rolled Q</a:t>
            </a:r>
            <a:endParaRPr lang="de-AT" noProof="0" dirty="0"/>
          </a:p>
        </p:txBody>
      </p:sp>
      <p:pic>
        <p:nvPicPr>
          <p:cNvPr id="11" name="Grafik 10">
            <a:extLst>
              <a:ext uri="{FF2B5EF4-FFF2-40B4-BE49-F238E27FC236}">
                <a16:creationId xmlns:a16="http://schemas.microsoft.com/office/drawing/2014/main" id="{11316839-BADA-48C6-859C-4FAB98742B88}"/>
              </a:ext>
            </a:extLst>
          </p:cNvPr>
          <p:cNvPicPr/>
          <p:nvPr/>
        </p:nvPicPr>
        <p:blipFill rotWithShape="1">
          <a:blip r:embed="rId3"/>
          <a:srcRect l="1765" r="1"/>
          <a:stretch/>
        </p:blipFill>
        <p:spPr bwMode="auto">
          <a:xfrm>
            <a:off x="4270966" y="3016001"/>
            <a:ext cx="2209368" cy="1340191"/>
          </a:xfrm>
          <a:prstGeom prst="rect">
            <a:avLst/>
          </a:prstGeom>
          <a:ln w="28575">
            <a:solidFill>
              <a:srgbClr val="FF0000"/>
            </a:solidFill>
          </a:ln>
          <a:extLst>
            <a:ext uri="{53640926-AAD7-44D8-BBD7-CCE9431645EC}">
              <a14:shadowObscured xmlns:a14="http://schemas.microsoft.com/office/drawing/2010/main"/>
            </a:ext>
          </a:extLst>
        </p:spPr>
      </p:pic>
      <p:pic>
        <p:nvPicPr>
          <p:cNvPr id="12" name="IAImage0875_IAPict8248">
            <a:extLst>
              <a:ext uri="{FF2B5EF4-FFF2-40B4-BE49-F238E27FC236}">
                <a16:creationId xmlns:a16="http://schemas.microsoft.com/office/drawing/2014/main" id="{C480479B-CA0F-47B2-BBFD-246EDD3BE3DA}"/>
              </a:ext>
            </a:extLst>
          </p:cNvPr>
          <p:cNvPicPr/>
          <p:nvPr/>
        </p:nvPicPr>
        <p:blipFill rotWithShape="1">
          <a:blip r:embed="rId4" cstate="print">
            <a:extLst>
              <a:ext uri="{28A0092B-C50C-407E-A947-70E740481C1C}">
                <a14:useLocalDpi xmlns:a14="http://schemas.microsoft.com/office/drawing/2010/main" val="0"/>
              </a:ext>
            </a:extLst>
          </a:blip>
          <a:srcRect t="2" b="21288"/>
          <a:stretch/>
        </p:blipFill>
        <p:spPr bwMode="auto">
          <a:xfrm>
            <a:off x="6540372" y="3016001"/>
            <a:ext cx="2348040" cy="1340191"/>
          </a:xfrm>
          <a:prstGeom prst="rect">
            <a:avLst/>
          </a:prstGeom>
          <a:ln w="28575">
            <a:solidFill>
              <a:srgbClr val="92D050"/>
            </a:solidFill>
          </a:ln>
          <a:extLst>
            <a:ext uri="{53640926-AAD7-44D8-BBD7-CCE9431645EC}">
              <a14:shadowObscured xmlns:a14="http://schemas.microsoft.com/office/drawing/2010/main"/>
            </a:ext>
          </a:extLst>
        </p:spPr>
      </p:pic>
      <p:sp>
        <p:nvSpPr>
          <p:cNvPr id="13" name="Textfeld 7">
            <a:extLst>
              <a:ext uri="{FF2B5EF4-FFF2-40B4-BE49-F238E27FC236}">
                <a16:creationId xmlns:a16="http://schemas.microsoft.com/office/drawing/2014/main" id="{921CFE46-5D14-4625-BC10-D951A3BA44A1}"/>
              </a:ext>
            </a:extLst>
          </p:cNvPr>
          <p:cNvSpPr txBox="1"/>
          <p:nvPr/>
        </p:nvSpPr>
        <p:spPr>
          <a:xfrm>
            <a:off x="4243932" y="2769781"/>
            <a:ext cx="1245988" cy="246221"/>
          </a:xfrm>
          <a:prstGeom prst="rect">
            <a:avLst/>
          </a:prstGeom>
          <a:solidFill>
            <a:srgbClr val="FF000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Ohne Einschränkung</a:t>
            </a:r>
            <a:endParaRPr lang="de-AT" sz="10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4ADFAD36-9591-4A63-95F8-55C244853988}"/>
              </a:ext>
            </a:extLst>
          </p:cNvPr>
          <p:cNvSpPr txBox="1"/>
          <p:nvPr/>
        </p:nvSpPr>
        <p:spPr>
          <a:xfrm>
            <a:off x="6512452" y="2753567"/>
            <a:ext cx="1164730" cy="246221"/>
          </a:xfrm>
          <a:prstGeom prst="rect">
            <a:avLst/>
          </a:prstGeom>
          <a:solidFill>
            <a:srgbClr val="92D050"/>
          </a:solidFill>
        </p:spPr>
        <p:txBody>
          <a:bodyPr wrap="square" rtlCol="0">
            <a:spAutoFit/>
          </a:bodyPr>
          <a:lstStyle/>
          <a:p>
            <a:pPr>
              <a:spcAft>
                <a:spcPts val="0"/>
              </a:spcAft>
            </a:pPr>
            <a:r>
              <a:rPr lang="de-AT" sz="1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Mit Einschränkung</a:t>
            </a:r>
            <a:endParaRPr lang="de-AT"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095015"/>
      </p:ext>
    </p:extLst>
  </p:cSld>
  <p:clrMapOvr>
    <a:masterClrMapping/>
  </p:clrMapOvr>
</p:sld>
</file>

<file path=ppt/theme/theme1.xml><?xml version="1.0" encoding="utf-8"?>
<a:theme xmlns:a="http://schemas.openxmlformats.org/drawingml/2006/main" name="v_master_de">
  <a:themeElements>
    <a:clrScheme name="voestalpine">
      <a:dk1>
        <a:srgbClr val="333333"/>
      </a:dk1>
      <a:lt1>
        <a:srgbClr val="FFFFFF"/>
      </a:lt1>
      <a:dk2>
        <a:srgbClr val="0082B4"/>
      </a:dk2>
      <a:lt2>
        <a:srgbClr val="E3E3E3"/>
      </a:lt2>
      <a:accent1>
        <a:srgbClr val="50AACD"/>
      </a:accent1>
      <a:accent2>
        <a:srgbClr val="91C8DC"/>
      </a:accent2>
      <a:accent3>
        <a:srgbClr val="A5A5A5"/>
      </a:accent3>
      <a:accent4>
        <a:srgbClr val="87D25A"/>
      </a:accent4>
      <a:accent5>
        <a:srgbClr val="E1D22D"/>
      </a:accent5>
      <a:accent6>
        <a:srgbClr val="E3E3E3"/>
      </a:accent6>
      <a:hlink>
        <a:srgbClr val="0082B4"/>
      </a:hlink>
      <a:folHlink>
        <a:srgbClr val="A5A5A5"/>
      </a:folHlink>
    </a:clrScheme>
    <a:fontScheme name="voestalpine">
      <a:majorFont>
        <a:latin typeface="voestalpine"/>
        <a:ea typeface=""/>
        <a:cs typeface=""/>
      </a:majorFont>
      <a:minorFont>
        <a:latin typeface="voestalpin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F1D5B22A23040B19B254332457E34" ma:contentTypeVersion="14" ma:contentTypeDescription="Create a new document." ma:contentTypeScope="" ma:versionID="73ccd79ebb6459d43f21ed41d5ca03db">
  <xsd:schema xmlns:xsd="http://www.w3.org/2001/XMLSchema" xmlns:xs="http://www.w3.org/2001/XMLSchema" xmlns:p="http://schemas.microsoft.com/office/2006/metadata/properties" xmlns:ns3="7e48e9ce-a03a-4f58-a42f-0e01778b1e84" xmlns:ns4="62954378-d3fa-478a-8e7c-4d883b8fcdac" targetNamespace="http://schemas.microsoft.com/office/2006/metadata/properties" ma:root="true" ma:fieldsID="3696fa927f394761afae73558f799efc" ns3:_="" ns4:_="">
    <xsd:import namespace="7e48e9ce-a03a-4f58-a42f-0e01778b1e84"/>
    <xsd:import namespace="62954378-d3fa-478a-8e7c-4d883b8fcd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8e9ce-a03a-4f58-a42f-0e01778b1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954378-d3fa-478a-8e7c-4d883b8fcd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995B8-0947-40C9-9880-51F5A55B10DC}">
  <ds:schemaRefs>
    <ds:schemaRef ds:uri="http://purl.org/dc/elements/1.1/"/>
    <ds:schemaRef ds:uri="http://schemas.microsoft.com/office/2006/metadata/properties"/>
    <ds:schemaRef ds:uri="http://schemas.microsoft.com/office/2006/documentManagement/types"/>
    <ds:schemaRef ds:uri="62954378-d3fa-478a-8e7c-4d883b8fcdac"/>
    <ds:schemaRef ds:uri="http://purl.org/dc/terms/"/>
    <ds:schemaRef ds:uri="http://schemas.openxmlformats.org/package/2006/metadata/core-properties"/>
    <ds:schemaRef ds:uri="http://purl.org/dc/dcmitype/"/>
    <ds:schemaRef ds:uri="http://schemas.microsoft.com/office/infopath/2007/PartnerControls"/>
    <ds:schemaRef ds:uri="7e48e9ce-a03a-4f58-a42f-0e01778b1e84"/>
    <ds:schemaRef ds:uri="http://www.w3.org/XML/1998/namespace"/>
  </ds:schemaRefs>
</ds:datastoreItem>
</file>

<file path=customXml/itemProps2.xml><?xml version="1.0" encoding="utf-8"?>
<ds:datastoreItem xmlns:ds="http://schemas.openxmlformats.org/officeDocument/2006/customXml" ds:itemID="{5B4BD72C-A28C-40D5-B4FF-B2861E967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8e9ce-a03a-4f58-a42f-0e01778b1e84"/>
    <ds:schemaRef ds:uri="62954378-d3fa-478a-8e7c-4d883b8fc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C946E-E9EC-4699-BB61-38F371F77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v_master_de</Template>
  <TotalTime>0</TotalTime>
  <Words>980</Words>
  <Application>Microsoft Office PowerPoint</Application>
  <PresentationFormat>Bildschirmpräsentation (16:9)</PresentationFormat>
  <Paragraphs>247</Paragraphs>
  <Slides>20</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voestalpine</vt:lpstr>
      <vt:lpstr>Times New Roman</vt:lpstr>
      <vt:lpstr>Wingdings</vt:lpstr>
      <vt:lpstr>Calibri</vt:lpstr>
      <vt:lpstr>v_master_de</vt:lpstr>
      <vt:lpstr>Kundenvorstellung  Fa. XYZ</vt:lpstr>
      <vt:lpstr>WAS IST hot-rolled Q?</vt:lpstr>
      <vt:lpstr>THE PERFECT MATCH – UNSER PORTFOLIO</vt:lpstr>
      <vt:lpstr>DICKENTOLERANZEN</vt:lpstr>
      <vt:lpstr>DICKENTOLERANZEN</vt:lpstr>
      <vt:lpstr>DICKENTOLERANZEN</vt:lpstr>
      <vt:lpstr>PROFILEIGENSCHAFTEN</vt:lpstr>
      <vt:lpstr>PROFILEIGENSCHAFTEN</vt:lpstr>
      <vt:lpstr>KORNGRENZENOXIDATION</vt:lpstr>
      <vt:lpstr>KORNGRENZENOXIDATION</vt:lpstr>
      <vt:lpstr>ENTKOHLUNG</vt:lpstr>
      <vt:lpstr>ENTKOHLUNG</vt:lpstr>
      <vt:lpstr>EINFORMUNGSGRAD</vt:lpstr>
      <vt:lpstr>EINFORMUNGSGRAD</vt:lpstr>
      <vt:lpstr>SCHWEFELGEHALT</vt:lpstr>
      <vt:lpstr>SCHWEFELGEHALT</vt:lpstr>
      <vt:lpstr>OBERFLÄCHE</vt:lpstr>
      <vt:lpstr>OBERFLÄCHE</vt:lpstr>
      <vt:lpstr>HOT-ROLLED Q - PAKETE</vt:lpstr>
      <vt:lpstr>          VIELEN DANK!</vt:lpstr>
    </vt:vector>
  </TitlesOfParts>
  <Company>voestalpine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Qualitatives Warmband</dc:title>
  <dc:creator>Saric Daniel</dc:creator>
  <cp:lastModifiedBy>Saric Daniel</cp:lastModifiedBy>
  <cp:revision>373</cp:revision>
  <cp:lastPrinted>2010-10-05T13:18:29Z</cp:lastPrinted>
  <dcterms:created xsi:type="dcterms:W3CDTF">2020-01-28T14:58:59Z</dcterms:created>
  <dcterms:modified xsi:type="dcterms:W3CDTF">2023-03-23T11:47:41Z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0x010100397F1D5B22A23040B19B254332457E34</vt:lpwstr>
  </property>
</Properties>
</file>